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3" r:id="rId3"/>
    <p:sldId id="258" r:id="rId4"/>
    <p:sldId id="284" r:id="rId5"/>
    <p:sldId id="290" r:id="rId6"/>
    <p:sldId id="285" r:id="rId7"/>
    <p:sldId id="287" r:id="rId8"/>
    <p:sldId id="291" r:id="rId9"/>
    <p:sldId id="282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EB6"/>
    <a:srgbClr val="126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209" autoAdjust="0"/>
  </p:normalViewPr>
  <p:slideViewPr>
    <p:cSldViewPr snapToGrid="0">
      <p:cViewPr varScale="1">
        <p:scale>
          <a:sx n="97" d="100"/>
          <a:sy n="97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5830A-1ED1-46D6-9383-CB5A46B5CA6C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46F8A-0D3C-4137-AEB0-60FEBED56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5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6F8A-0D3C-4137-AEB0-60FEBED56C5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03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6F8A-0D3C-4137-AEB0-60FEBED56C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708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 sz="2800">
                <a:latin typeface="FSAlbert"/>
                <a:ea typeface="FSAlbert"/>
                <a:cs typeface="FSAlbert"/>
                <a:sym typeface="FSAlbert"/>
              </a:defRPr>
            </a:pPr>
            <a:r>
              <a:rPr lang="en-GB" dirty="0" smtClean="0"/>
              <a:t>Question led, challenge as outcome</a:t>
            </a:r>
          </a:p>
          <a:p>
            <a:pPr>
              <a:lnSpc>
                <a:spcPct val="150000"/>
              </a:lnSpc>
              <a:defRPr sz="2800">
                <a:latin typeface="FSAlbert"/>
                <a:ea typeface="FSAlbert"/>
                <a:cs typeface="FSAlbert"/>
                <a:sym typeface="FSAlbert"/>
              </a:defRPr>
            </a:pPr>
            <a:r>
              <a:rPr lang="en-GB" dirty="0" smtClean="0"/>
              <a:t>Breadth to start; focused towards end</a:t>
            </a:r>
          </a:p>
          <a:p>
            <a:pPr>
              <a:lnSpc>
                <a:spcPct val="150000"/>
              </a:lnSpc>
              <a:defRPr sz="2800">
                <a:latin typeface="FSAlbert"/>
                <a:ea typeface="FSAlbert"/>
                <a:cs typeface="FSAlbert"/>
                <a:sym typeface="FSAlbert"/>
              </a:defRPr>
            </a:pPr>
            <a:r>
              <a:rPr lang="en-GB" dirty="0" smtClean="0"/>
              <a:t>Enquires are skeletons of ideas for you to adapt to class</a:t>
            </a:r>
          </a:p>
          <a:p>
            <a:pPr>
              <a:lnSpc>
                <a:spcPct val="150000"/>
              </a:lnSpc>
              <a:defRPr sz="2800">
                <a:latin typeface="FSAlbert"/>
                <a:ea typeface="FSAlbert"/>
                <a:cs typeface="FSAlbert"/>
                <a:sym typeface="FSAlbert"/>
              </a:defRPr>
            </a:pPr>
            <a:r>
              <a:rPr lang="en-GB" dirty="0" smtClean="0"/>
              <a:t>Session planning is separate from process shared today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6F8A-0D3C-4137-AEB0-60FEBED56C5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75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6F8A-0D3C-4137-AEB0-60FEBED56C5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616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 sz="2800">
                <a:latin typeface="FSAlbert"/>
                <a:ea typeface="FSAlbert"/>
                <a:cs typeface="FSAlbert"/>
                <a:sym typeface="FSAlbert"/>
              </a:defRPr>
            </a:pPr>
            <a:r>
              <a:rPr lang="en-GB" dirty="0" smtClean="0"/>
              <a:t>Question led, challenge as outcome</a:t>
            </a:r>
          </a:p>
          <a:p>
            <a:pPr>
              <a:lnSpc>
                <a:spcPct val="150000"/>
              </a:lnSpc>
              <a:defRPr sz="2800">
                <a:latin typeface="FSAlbert"/>
                <a:ea typeface="FSAlbert"/>
                <a:cs typeface="FSAlbert"/>
                <a:sym typeface="FSAlbert"/>
              </a:defRPr>
            </a:pPr>
            <a:r>
              <a:rPr lang="en-GB" dirty="0" smtClean="0"/>
              <a:t>Breadth to start; focused towards end</a:t>
            </a:r>
          </a:p>
          <a:p>
            <a:pPr>
              <a:lnSpc>
                <a:spcPct val="150000"/>
              </a:lnSpc>
              <a:defRPr sz="2800">
                <a:latin typeface="FSAlbert"/>
                <a:ea typeface="FSAlbert"/>
                <a:cs typeface="FSAlbert"/>
                <a:sym typeface="FSAlbert"/>
              </a:defRPr>
            </a:pPr>
            <a:r>
              <a:rPr lang="en-GB" dirty="0" smtClean="0"/>
              <a:t>Enquires are skeletons of ideas for you to adapt to class</a:t>
            </a:r>
          </a:p>
          <a:p>
            <a:pPr>
              <a:lnSpc>
                <a:spcPct val="150000"/>
              </a:lnSpc>
              <a:defRPr sz="2800">
                <a:latin typeface="FSAlbert"/>
                <a:ea typeface="FSAlbert"/>
                <a:cs typeface="FSAlbert"/>
                <a:sym typeface="FSAlbert"/>
              </a:defRPr>
            </a:pPr>
            <a:r>
              <a:rPr lang="en-GB" dirty="0" smtClean="0"/>
              <a:t>Session planning is separate from process shared today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6F8A-0D3C-4137-AEB0-60FEBED56C5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608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6F8A-0D3C-4137-AEB0-60FEBED56C5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01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6F8A-0D3C-4137-AEB0-60FEBED56C5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349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6F8A-0D3C-4137-AEB0-60FEBED56C5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02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6F8A-0D3C-4137-AEB0-60FEBED56C5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5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4EFD-B082-4777-9CAB-C0341983D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BC3A2-5FB6-498A-8462-923ACAA61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72E80-1EA2-43AA-A013-0C634F76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AEA8-0ABF-45C9-807F-B8A4779B4FF0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2115E-76BC-4DE8-BDCC-C00C32C4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9A0DA-BF74-4B35-94D3-7354B0D9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2D5D-9461-4694-BA8D-E21E35548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20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FDF3-D96A-40C1-B3D9-68EF447D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DD488-BA21-4569-A677-DB7BDA0B4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D0EFE-A6B7-4FF3-8359-DC5F45FEE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AEA8-0ABF-45C9-807F-B8A4779B4FF0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0D065-315C-4CEA-BA45-F0B33CA0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A48AF-AA41-4A0E-9CD5-E7277485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2D5D-9461-4694-BA8D-E21E35548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19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B07688-62CA-413D-88E1-AEC5CD05C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9FF36-ADF8-4B0B-A079-6C4E8846B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6343F-208C-404D-A3A6-BD1017943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AEA8-0ABF-45C9-807F-B8A4779B4FF0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86D9F-1317-49BD-8E3B-F36B1287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EB7FD-4F72-4FC7-B7DE-83F475E9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2D5D-9461-4694-BA8D-E21E35548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05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7B9A-DE51-4DCE-8DE8-A7A4C70A0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238F7-D27A-4386-BF6C-703EA174F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ABBCB-397C-4C4F-B6DA-463AC9996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AEA8-0ABF-45C9-807F-B8A4779B4FF0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64DFD-F635-4B79-B6C4-25E7FDFB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DBCD9-5C4A-4B4F-BBEB-EBAD50DC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2D5D-9461-4694-BA8D-E21E35548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06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BD10F-7F87-46B6-9632-C2C1167A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F53A0-99EF-4B1A-867C-B6B21A5AD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513F5-14B1-4B0B-A73D-52CD1783C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AEA8-0ABF-45C9-807F-B8A4779B4FF0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92009-C545-4BCF-8A41-266BA7BC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FAD30-E598-424C-BEAD-EB3BCEA9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2D5D-9461-4694-BA8D-E21E35548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32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A338-8931-4B5F-88F9-CD9156F0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A331-B586-48E0-916A-3F8EF1B95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9FFE5-029B-4FEB-A59A-856FD738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2CA6C-354D-4932-AE85-2FF539F0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AEA8-0ABF-45C9-807F-B8A4779B4FF0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B0BB6-EFC3-428A-8B1C-F37DA2AC1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0D169-7102-4355-A138-FA35E866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2D5D-9461-4694-BA8D-E21E35548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68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B8C11-F6C6-4BFE-87BD-C89972D4D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6F6E2-BF4E-45F0-9A01-2992F0099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7072E-086F-4135-9592-55BD9FC55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54696-2B75-4776-BC21-5A53150FA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C557B5-B244-4DF6-AF4F-62F30BA2A4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3D3CC7-43AF-47FC-BD41-25B4AED8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AEA8-0ABF-45C9-807F-B8A4779B4FF0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610614-638A-4334-A7A2-C63D5532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2155CC-E312-4730-A49E-0CE3A642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2D5D-9461-4694-BA8D-E21E35548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6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C440-6CCF-45BC-9902-E26222502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B5B52A-CA8C-487B-8760-A5CE69CD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AEA8-0ABF-45C9-807F-B8A4779B4FF0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6E7EC-EE99-4541-A421-D79440695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CA248-3E82-4E78-97EB-E83639F8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2D5D-9461-4694-BA8D-E21E35548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3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3BB24E-8BBC-46F5-AACC-BBE576E9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AEA8-0ABF-45C9-807F-B8A4779B4FF0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3292E-9452-4FFD-B3C4-888A99F4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C95DF-F45B-4E49-8477-4AECC9344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2D5D-9461-4694-BA8D-E21E35548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51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BF3D-5DAC-4C7D-AB2F-7A91C53D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AA4BC-8CBE-4D30-8DB7-7FE157D01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1F6F3-0772-4AAE-9B76-EBD3F68BD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502BB-EEAC-43EA-8ABF-305C4A41C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AEA8-0ABF-45C9-807F-B8A4779B4FF0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9A5B0-DC44-4A92-AFDA-8D9019AF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AB1EB-25D2-4F5B-B62C-B9AEF547D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2D5D-9461-4694-BA8D-E21E35548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54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C329D-C840-4F1E-946B-BA301E9B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76D5B-F4C2-48F7-9001-701061D79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80374-893C-4F78-87EB-11400DC7D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8E406-02AD-41D6-AA9C-5F5838727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AEA8-0ABF-45C9-807F-B8A4779B4FF0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95561-BF38-4213-BDF3-4FFEB358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20A2C-7872-4145-BCF0-9E80D2405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2D5D-9461-4694-BA8D-E21E35548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09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906F62-218C-4794-B763-39E70AFA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916C5-52C0-43A7-A9EC-1A867F1D5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DA5BF-2C41-47E4-9443-BD094457C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AAEA8-0ABF-45C9-807F-B8A4779B4FF0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0E3D4-A242-4876-A837-ADE9AFDAF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ECCC0-833B-4CED-93DC-4B289AD2C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D2D5D-9461-4694-BA8D-E21E35548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2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222714-5AAA-47CA-A9F4-731ECF2373ED}"/>
              </a:ext>
            </a:extLst>
          </p:cNvPr>
          <p:cNvSpPr/>
          <p:nvPr/>
        </p:nvSpPr>
        <p:spPr>
          <a:xfrm>
            <a:off x="516789" y="0"/>
            <a:ext cx="3733101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latin typeface="Avenir"/>
              <a:cs typeface="Arial" panose="020B0604020202020204" pitchFamily="34" charset="0"/>
            </a:endParaRPr>
          </a:p>
          <a:p>
            <a:pPr algn="ctr"/>
            <a:endParaRPr lang="en-GB" sz="4000" b="1" dirty="0">
              <a:latin typeface="Avenir"/>
              <a:cs typeface="Arial" panose="020B0604020202020204" pitchFamily="34" charset="0"/>
            </a:endParaRPr>
          </a:p>
          <a:p>
            <a:pPr algn="ctr"/>
            <a:endParaRPr lang="en-GB" sz="4000" b="1" dirty="0">
              <a:latin typeface="Avenir"/>
              <a:cs typeface="Arial" panose="020B0604020202020204" pitchFamily="34" charset="0"/>
            </a:endParaRPr>
          </a:p>
          <a:p>
            <a:pPr algn="ctr"/>
            <a:endParaRPr lang="en-GB" sz="4000" b="1" dirty="0">
              <a:latin typeface="Avenir"/>
              <a:cs typeface="Arial" panose="020B0604020202020204" pitchFamily="34" charset="0"/>
            </a:endParaRPr>
          </a:p>
          <a:p>
            <a:pPr algn="ctr"/>
            <a:endParaRPr lang="en-GB" sz="4000" b="1" dirty="0">
              <a:latin typeface="Avenir"/>
              <a:cs typeface="Arial" panose="020B0604020202020204" pitchFamily="34" charset="0"/>
            </a:endParaRPr>
          </a:p>
          <a:p>
            <a:pPr algn="ctr"/>
            <a:endParaRPr lang="en-GB" sz="4000" b="1" dirty="0">
              <a:latin typeface="Avenir"/>
              <a:cs typeface="Arial" panose="020B0604020202020204" pitchFamily="34" charset="0"/>
            </a:endParaRPr>
          </a:p>
          <a:p>
            <a:pPr algn="ctr"/>
            <a:endParaRPr lang="en-GB" sz="4000" b="1" dirty="0">
              <a:latin typeface="Avenir"/>
              <a:cs typeface="Arial" panose="020B0604020202020204" pitchFamily="34" charset="0"/>
            </a:endParaRPr>
          </a:p>
          <a:p>
            <a:pPr algn="ctr"/>
            <a:endParaRPr lang="en-GB" sz="4000" b="1" dirty="0">
              <a:latin typeface="Avenir"/>
              <a:cs typeface="Arial" panose="020B0604020202020204" pitchFamily="34" charset="0"/>
            </a:endParaRPr>
          </a:p>
          <a:p>
            <a:r>
              <a:rPr lang="en-GB" sz="4000" b="1" dirty="0">
                <a:latin typeface="Avenir Black" panose="020B0803020203020204"/>
                <a:cs typeface="Arial" panose="020B0604020202020204" pitchFamily="34" charset="0"/>
              </a:rPr>
              <a:t> </a:t>
            </a:r>
            <a:r>
              <a:rPr lang="en-GB" sz="4000" b="1" dirty="0" smtClean="0">
                <a:latin typeface="Avenir Black" panose="020B0803020203020204"/>
                <a:cs typeface="Arial" panose="020B0604020202020204" pitchFamily="34" charset="0"/>
              </a:rPr>
              <a:t>Curriculum</a:t>
            </a:r>
            <a:endParaRPr lang="en-GB" sz="4000" b="1" dirty="0">
              <a:latin typeface="Avenir Black" panose="020B0803020203020204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280892-DEA9-44B1-A3D1-5C7E7DB85A1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8" y="-435229"/>
            <a:ext cx="2821426" cy="19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6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1109BC-3F22-462E-9089-FE724C155EB5}"/>
              </a:ext>
            </a:extLst>
          </p:cNvPr>
          <p:cNvSpPr/>
          <p:nvPr/>
        </p:nvSpPr>
        <p:spPr>
          <a:xfrm>
            <a:off x="0" y="0"/>
            <a:ext cx="2084294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C717E-93B9-479D-9892-871DFEB16FA9}"/>
              </a:ext>
            </a:extLst>
          </p:cNvPr>
          <p:cNvSpPr txBox="1"/>
          <p:nvPr/>
        </p:nvSpPr>
        <p:spPr>
          <a:xfrm>
            <a:off x="0" y="207525"/>
            <a:ext cx="2084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venir Black" panose="020B0803020203020204"/>
              </a:rPr>
              <a:t>What do we want to achieve?</a:t>
            </a:r>
            <a:endParaRPr lang="en-GB" sz="3200" dirty="0">
              <a:solidFill>
                <a:schemeClr val="bg1"/>
              </a:solidFill>
              <a:latin typeface="Avenir Black" panose="020B0803020203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65" y="5817239"/>
            <a:ext cx="1811763" cy="12795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3539" y="1899138"/>
            <a:ext cx="88040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For the wider curriculum to be at the heart of what we do at Filton Avenue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For all learners to have a rich curriculum that offers them a breadth of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For all learners to have the opportunity to investigate and become independent: to have the abilities and tools to seek out information and answers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3057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1109BC-3F22-462E-9089-FE724C155EB5}"/>
              </a:ext>
            </a:extLst>
          </p:cNvPr>
          <p:cNvSpPr/>
          <p:nvPr/>
        </p:nvSpPr>
        <p:spPr>
          <a:xfrm>
            <a:off x="0" y="0"/>
            <a:ext cx="2084294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C717E-93B9-479D-9892-871DFEB16FA9}"/>
              </a:ext>
            </a:extLst>
          </p:cNvPr>
          <p:cNvSpPr txBox="1"/>
          <p:nvPr/>
        </p:nvSpPr>
        <p:spPr>
          <a:xfrm>
            <a:off x="136265" y="222914"/>
            <a:ext cx="208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venir Black" panose="020B0803020203020204" pitchFamily="34" charset="0"/>
              </a:rPr>
              <a:t>Enquiry</a:t>
            </a:r>
            <a:endParaRPr lang="en-GB" sz="3200" dirty="0">
              <a:solidFill>
                <a:schemeClr val="bg1"/>
              </a:solidFill>
              <a:latin typeface="Avenir Black" panose="020B08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65" y="5817239"/>
            <a:ext cx="1811763" cy="12795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2012" y="207525"/>
            <a:ext cx="5291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Avenir Black" panose="020B0803020203020204"/>
            </a:endParaRPr>
          </a:p>
          <a:p>
            <a:pPr marL="285750" indent="-285750">
              <a:buFontTx/>
              <a:buChar char="-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Avenir Black" panose="020B0803020203020204"/>
            </a:endParaRPr>
          </a:p>
          <a:p>
            <a:pPr marL="285750" indent="-285750">
              <a:buFontTx/>
              <a:buChar char="-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Avenir Black" panose="020B0803020203020204"/>
            </a:endParaRPr>
          </a:p>
        </p:txBody>
      </p:sp>
      <p:grpSp>
        <p:nvGrpSpPr>
          <p:cNvPr id="6" name="Diagram 5"/>
          <p:cNvGrpSpPr/>
          <p:nvPr/>
        </p:nvGrpSpPr>
        <p:grpSpPr>
          <a:xfrm>
            <a:off x="8847571" y="1774683"/>
            <a:ext cx="2560423" cy="2633137"/>
            <a:chOff x="0" y="0"/>
            <a:chExt cx="1755741" cy="1968460"/>
          </a:xfrm>
        </p:grpSpPr>
        <p:sp>
          <p:nvSpPr>
            <p:cNvPr id="7" name="Oval"/>
            <p:cNvSpPr/>
            <p:nvPr/>
          </p:nvSpPr>
          <p:spPr>
            <a:xfrm>
              <a:off x="66572" y="69014"/>
              <a:ext cx="1617691" cy="561803"/>
            </a:xfrm>
            <a:prstGeom prst="ellipse">
              <a:avLst/>
            </a:prstGeom>
            <a:solidFill>
              <a:srgbClr val="C3D4EB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Shape"/>
            <p:cNvSpPr/>
            <p:nvPr/>
          </p:nvSpPr>
          <p:spPr>
            <a:xfrm>
              <a:off x="721172" y="1444677"/>
              <a:ext cx="313506" cy="200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B4CAE7"/>
            </a:solidFill>
            <a:ln w="190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Enquiry question"/>
            <p:cNvSpPr txBox="1"/>
            <p:nvPr/>
          </p:nvSpPr>
          <p:spPr>
            <a:xfrm>
              <a:off x="125512" y="1618130"/>
              <a:ext cx="1504828" cy="350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2456" tIns="92456" rIns="92456" bIns="92456" numCol="1" anchor="ctr">
              <a:spAutoFit/>
            </a:bodyPr>
            <a:lstStyle>
              <a:lvl1pPr algn="ctr" defTabSz="577850">
                <a:lnSpc>
                  <a:spcPct val="90000"/>
                </a:lnSpc>
                <a:spcBef>
                  <a:spcPts val="500"/>
                </a:spcBef>
                <a:defRPr sz="1300">
                  <a:latin typeface="FSAlbert"/>
                  <a:ea typeface="FSAlbert"/>
                  <a:cs typeface="FSAlbert"/>
                  <a:sym typeface="FSAlbert"/>
                </a:defRPr>
              </a:lvl1pPr>
            </a:lstStyle>
            <a:p>
              <a:r>
                <a:t>Enquiry question</a:t>
              </a:r>
            </a:p>
          </p:txBody>
        </p:sp>
        <p:grpSp>
          <p:nvGrpSpPr>
            <p:cNvPr id="11" name="Group"/>
            <p:cNvGrpSpPr/>
            <p:nvPr/>
          </p:nvGrpSpPr>
          <p:grpSpPr>
            <a:xfrm>
              <a:off x="654709" y="674206"/>
              <a:ext cx="564311" cy="564312"/>
              <a:chOff x="0" y="0"/>
              <a:chExt cx="564310" cy="564310"/>
            </a:xfrm>
          </p:grpSpPr>
          <p:sp>
            <p:nvSpPr>
              <p:cNvPr id="20" name="Circle"/>
              <p:cNvSpPr/>
              <p:nvPr/>
            </p:nvSpPr>
            <p:spPr>
              <a:xfrm>
                <a:off x="-1" y="-1"/>
                <a:ext cx="564312" cy="564312"/>
              </a:xfrm>
              <a:prstGeom prst="ellipse">
                <a:avLst/>
              </a:prstGeom>
              <a:solidFill>
                <a:schemeClr val="accent5"/>
              </a:solidFill>
              <a:ln w="190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" name="Geog. Know"/>
              <p:cNvSpPr txBox="1"/>
              <p:nvPr/>
            </p:nvSpPr>
            <p:spPr>
              <a:xfrm>
                <a:off x="82640" y="141026"/>
                <a:ext cx="399029" cy="2822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FSAlbert"/>
                    <a:ea typeface="FSAlbert"/>
                    <a:cs typeface="FSAlbert"/>
                    <a:sym typeface="FSAlbert"/>
                  </a:defRPr>
                </a:lvl1pPr>
              </a:lstStyle>
              <a:p>
                <a:r>
                  <a:t>Geog. Know</a:t>
                </a:r>
              </a:p>
            </p:txBody>
          </p:sp>
        </p:grpSp>
        <p:grpSp>
          <p:nvGrpSpPr>
            <p:cNvPr id="12" name="Group"/>
            <p:cNvGrpSpPr/>
            <p:nvPr/>
          </p:nvGrpSpPr>
          <p:grpSpPr>
            <a:xfrm>
              <a:off x="250914" y="250848"/>
              <a:ext cx="564311" cy="564311"/>
              <a:chOff x="0" y="0"/>
              <a:chExt cx="564310" cy="564310"/>
            </a:xfrm>
          </p:grpSpPr>
          <p:sp>
            <p:nvSpPr>
              <p:cNvPr id="18" name="Circle"/>
              <p:cNvSpPr/>
              <p:nvPr/>
            </p:nvSpPr>
            <p:spPr>
              <a:xfrm>
                <a:off x="-1" y="-1"/>
                <a:ext cx="564312" cy="564312"/>
              </a:xfrm>
              <a:prstGeom prst="ellipse">
                <a:avLst/>
              </a:prstGeom>
              <a:solidFill>
                <a:schemeClr val="accent5"/>
              </a:solidFill>
              <a:ln w="190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" name="Eng. Skills"/>
              <p:cNvSpPr txBox="1"/>
              <p:nvPr/>
            </p:nvSpPr>
            <p:spPr>
              <a:xfrm>
                <a:off x="82640" y="141026"/>
                <a:ext cx="399029" cy="2822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FSAlbert"/>
                    <a:ea typeface="FSAlbert"/>
                    <a:cs typeface="FSAlbert"/>
                    <a:sym typeface="FSAlbert"/>
                  </a:defRPr>
                </a:lvl1pPr>
              </a:lstStyle>
              <a:p>
                <a:r>
                  <a:t>Eng. Skills</a:t>
                </a:r>
              </a:p>
            </p:txBody>
          </p:sp>
        </p:grpSp>
        <p:grpSp>
          <p:nvGrpSpPr>
            <p:cNvPr id="14" name="Group"/>
            <p:cNvGrpSpPr/>
            <p:nvPr/>
          </p:nvGrpSpPr>
          <p:grpSpPr>
            <a:xfrm>
              <a:off x="827764" y="114410"/>
              <a:ext cx="564311" cy="564312"/>
              <a:chOff x="0" y="0"/>
              <a:chExt cx="564310" cy="564310"/>
            </a:xfrm>
          </p:grpSpPr>
          <p:sp>
            <p:nvSpPr>
              <p:cNvPr id="16" name="Circle"/>
              <p:cNvSpPr/>
              <p:nvPr/>
            </p:nvSpPr>
            <p:spPr>
              <a:xfrm>
                <a:off x="-1" y="-1"/>
                <a:ext cx="564312" cy="564312"/>
              </a:xfrm>
              <a:prstGeom prst="ellipse">
                <a:avLst/>
              </a:prstGeom>
              <a:solidFill>
                <a:schemeClr val="accent5"/>
              </a:solidFill>
              <a:ln w="190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" name="Science Know."/>
              <p:cNvSpPr txBox="1"/>
              <p:nvPr/>
            </p:nvSpPr>
            <p:spPr>
              <a:xfrm>
                <a:off x="82640" y="141025"/>
                <a:ext cx="399029" cy="2822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FSAlbert"/>
                    <a:ea typeface="FSAlbert"/>
                    <a:cs typeface="FSAlbert"/>
                    <a:sym typeface="FSAlbert"/>
                  </a:defRPr>
                </a:lvl1pPr>
              </a:lstStyle>
              <a:p>
                <a:r>
                  <a:rPr dirty="0"/>
                  <a:t>Science Know.</a:t>
                </a:r>
              </a:p>
            </p:txBody>
          </p:sp>
        </p:grpSp>
        <p:sp>
          <p:nvSpPr>
            <p:cNvPr id="15" name="Shape"/>
            <p:cNvSpPr/>
            <p:nvPr/>
          </p:nvSpPr>
          <p:spPr>
            <a:xfrm>
              <a:off x="-1" y="-1"/>
              <a:ext cx="1755743" cy="1404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157" extrusionOk="0">
                  <a:moveTo>
                    <a:pt x="103" y="6026"/>
                  </a:moveTo>
                  <a:lnTo>
                    <a:pt x="103" y="6026"/>
                  </a:lnTo>
                  <a:cubicBezTo>
                    <a:pt x="-699" y="3134"/>
                    <a:pt x="3276" y="459"/>
                    <a:pt x="8982" y="53"/>
                  </a:cubicBezTo>
                  <a:cubicBezTo>
                    <a:pt x="14688" y="-354"/>
                    <a:pt x="19964" y="1661"/>
                    <a:pt x="20766" y="4554"/>
                  </a:cubicBezTo>
                  <a:cubicBezTo>
                    <a:pt x="20901" y="5042"/>
                    <a:pt x="20901" y="5538"/>
                    <a:pt x="20766" y="6026"/>
                  </a:cubicBezTo>
                  <a:lnTo>
                    <a:pt x="13017" y="20019"/>
                  </a:lnTo>
                  <a:cubicBezTo>
                    <a:pt x="12817" y="20742"/>
                    <a:pt x="11498" y="21246"/>
                    <a:pt x="10071" y="21144"/>
                  </a:cubicBezTo>
                  <a:cubicBezTo>
                    <a:pt x="8919" y="21062"/>
                    <a:pt x="8013" y="20603"/>
                    <a:pt x="7851" y="20019"/>
                  </a:cubicBezTo>
                  <a:close/>
                  <a:moveTo>
                    <a:pt x="836" y="5290"/>
                  </a:moveTo>
                  <a:cubicBezTo>
                    <a:pt x="836" y="7627"/>
                    <a:pt x="5133" y="9521"/>
                    <a:pt x="10434" y="9521"/>
                  </a:cubicBezTo>
                  <a:cubicBezTo>
                    <a:pt x="15735" y="9521"/>
                    <a:pt x="20033" y="7627"/>
                    <a:pt x="20033" y="5290"/>
                  </a:cubicBezTo>
                  <a:cubicBezTo>
                    <a:pt x="20033" y="2953"/>
                    <a:pt x="15735" y="1059"/>
                    <a:pt x="10434" y="1059"/>
                  </a:cubicBezTo>
                  <a:cubicBezTo>
                    <a:pt x="5133" y="1059"/>
                    <a:pt x="836" y="2953"/>
                    <a:pt x="836" y="529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6350" cap="flat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3" name="Diagram 3"/>
          <p:cNvGrpSpPr/>
          <p:nvPr/>
        </p:nvGrpSpPr>
        <p:grpSpPr>
          <a:xfrm>
            <a:off x="3268350" y="1853168"/>
            <a:ext cx="2158161" cy="2320340"/>
            <a:chOff x="0" y="0"/>
            <a:chExt cx="1729950" cy="1911614"/>
          </a:xfrm>
        </p:grpSpPr>
        <p:grpSp>
          <p:nvGrpSpPr>
            <p:cNvPr id="24" name="Group"/>
            <p:cNvGrpSpPr/>
            <p:nvPr/>
          </p:nvGrpSpPr>
          <p:grpSpPr>
            <a:xfrm>
              <a:off x="642712" y="733544"/>
              <a:ext cx="444527" cy="444526"/>
              <a:chOff x="0" y="0"/>
              <a:chExt cx="444525" cy="444525"/>
            </a:xfrm>
          </p:grpSpPr>
          <p:sp>
            <p:nvSpPr>
              <p:cNvPr id="49" name="Circle"/>
              <p:cNvSpPr/>
              <p:nvPr/>
            </p:nvSpPr>
            <p:spPr>
              <a:xfrm>
                <a:off x="0" y="0"/>
                <a:ext cx="444526" cy="444526"/>
              </a:xfrm>
              <a:prstGeom prst="ellipse">
                <a:avLst/>
              </a:prstGeom>
              <a:gradFill flip="none" rotWithShape="1">
                <a:gsLst>
                  <a:gs pos="0">
                    <a:srgbClr val="5F82CB"/>
                  </a:gs>
                  <a:gs pos="50000">
                    <a:srgbClr val="3E70CA"/>
                  </a:gs>
                  <a:gs pos="100000">
                    <a:srgbClr val="2F61BA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0" name="Topic"/>
              <p:cNvSpPr txBox="1"/>
              <p:nvPr/>
            </p:nvSpPr>
            <p:spPr>
              <a:xfrm>
                <a:off x="65098" y="144475"/>
                <a:ext cx="314329" cy="1555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2700" tIns="12700" rIns="12700" bIns="1270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FSAlbert"/>
                    <a:ea typeface="FSAlbert"/>
                    <a:cs typeface="FSAlbert"/>
                    <a:sym typeface="FSAlbert"/>
                  </a:defRPr>
                </a:lvl1pPr>
              </a:lstStyle>
              <a:p>
                <a:r>
                  <a:t>Topic</a:t>
                </a:r>
              </a:p>
            </p:txBody>
          </p:sp>
        </p:grpSp>
        <p:sp>
          <p:nvSpPr>
            <p:cNvPr id="25" name="Shape"/>
            <p:cNvSpPr/>
            <p:nvPr/>
          </p:nvSpPr>
          <p:spPr>
            <a:xfrm>
              <a:off x="798426" y="600129"/>
              <a:ext cx="133099" cy="94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20" y="21600"/>
                  </a:moveTo>
                  <a:lnTo>
                    <a:pt x="4320" y="10800"/>
                  </a:lnTo>
                  <a:lnTo>
                    <a:pt x="0" y="10800"/>
                  </a:lnTo>
                  <a:lnTo>
                    <a:pt x="10800" y="0"/>
                  </a:lnTo>
                  <a:lnTo>
                    <a:pt x="21600" y="10800"/>
                  </a:lnTo>
                  <a:lnTo>
                    <a:pt x="17280" y="10800"/>
                  </a:lnTo>
                  <a:lnTo>
                    <a:pt x="1728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9C3E3"/>
                </a:gs>
                <a:gs pos="50000">
                  <a:srgbClr val="ACB9E0"/>
                </a:gs>
                <a:gs pos="100000">
                  <a:srgbClr val="95A2CA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ts val="700"/>
                </a:spcBef>
                <a:defRPr sz="600">
                  <a:solidFill>
                    <a:srgbClr val="FFFFFF"/>
                  </a:solidFill>
                  <a:latin typeface="FSAlbert"/>
                  <a:ea typeface="FSAlbert"/>
                  <a:cs typeface="FSAlbert"/>
                  <a:sym typeface="FSAlbert"/>
                </a:defRPr>
              </a:pPr>
              <a:endParaRPr/>
            </a:p>
          </p:txBody>
        </p:sp>
        <p:grpSp>
          <p:nvGrpSpPr>
            <p:cNvPr id="26" name="Group"/>
            <p:cNvGrpSpPr/>
            <p:nvPr/>
          </p:nvGrpSpPr>
          <p:grpSpPr>
            <a:xfrm>
              <a:off x="587146" y="0"/>
              <a:ext cx="555659" cy="555658"/>
              <a:chOff x="0" y="0"/>
              <a:chExt cx="555657" cy="555657"/>
            </a:xfrm>
          </p:grpSpPr>
          <p:sp>
            <p:nvSpPr>
              <p:cNvPr id="47" name="Circle"/>
              <p:cNvSpPr/>
              <p:nvPr/>
            </p:nvSpPr>
            <p:spPr>
              <a:xfrm>
                <a:off x="0" y="0"/>
                <a:ext cx="555658" cy="555658"/>
              </a:xfrm>
              <a:prstGeom prst="ellipse">
                <a:avLst/>
              </a:prstGeom>
              <a:gradFill flip="none" rotWithShape="1">
                <a:gsLst>
                  <a:gs pos="0">
                    <a:srgbClr val="5F82CB"/>
                  </a:gs>
                  <a:gs pos="50000">
                    <a:srgbClr val="3E70CA"/>
                  </a:gs>
                  <a:gs pos="100000">
                    <a:srgbClr val="2F61BA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8" name="Topic Maths"/>
              <p:cNvSpPr txBox="1"/>
              <p:nvPr/>
            </p:nvSpPr>
            <p:spPr>
              <a:xfrm>
                <a:off x="81373" y="149606"/>
                <a:ext cx="392911" cy="2564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1429" tIns="11429" rIns="11429" bIns="11429" numCol="1" anchor="ctr">
                <a:spAutoFit/>
              </a:bodyPr>
              <a:lstStyle>
                <a:lvl1pPr algn="ctr" defTabSz="400050">
                  <a:lnSpc>
                    <a:spcPct val="90000"/>
                  </a:lnSpc>
                  <a:spcBef>
                    <a:spcPts val="300"/>
                  </a:spcBef>
                  <a:defRPr sz="900">
                    <a:solidFill>
                      <a:srgbClr val="FFFFFF"/>
                    </a:solidFill>
                    <a:latin typeface="FSAlbert"/>
                    <a:ea typeface="FSAlbert"/>
                    <a:cs typeface="FSAlbert"/>
                    <a:sym typeface="FSAlbert"/>
                  </a:defRPr>
                </a:lvl1pPr>
              </a:lstStyle>
              <a:p>
                <a:r>
                  <a:t>Topic Maths</a:t>
                </a:r>
              </a:p>
            </p:txBody>
          </p:sp>
        </p:grpSp>
        <p:sp>
          <p:nvSpPr>
            <p:cNvPr id="27" name="Shape"/>
            <p:cNvSpPr/>
            <p:nvPr/>
          </p:nvSpPr>
          <p:spPr>
            <a:xfrm>
              <a:off x="1071389" y="743904"/>
              <a:ext cx="101613" cy="115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698"/>
                  </a:moveTo>
                  <a:lnTo>
                    <a:pt x="8678" y="4301"/>
                  </a:lnTo>
                  <a:lnTo>
                    <a:pt x="5849" y="0"/>
                  </a:lnTo>
                  <a:lnTo>
                    <a:pt x="21600" y="6355"/>
                  </a:lnTo>
                  <a:lnTo>
                    <a:pt x="19995" y="21504"/>
                  </a:lnTo>
                  <a:lnTo>
                    <a:pt x="17166" y="17203"/>
                  </a:lnTo>
                  <a:lnTo>
                    <a:pt x="8488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9C3E3"/>
                </a:gs>
                <a:gs pos="50000">
                  <a:srgbClr val="ACB9E0"/>
                </a:gs>
                <a:gs pos="100000">
                  <a:srgbClr val="95A2CA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ts val="700"/>
                </a:spcBef>
                <a:defRPr sz="600">
                  <a:solidFill>
                    <a:srgbClr val="FFFFFF"/>
                  </a:solidFill>
                  <a:latin typeface="FSAlbert"/>
                  <a:ea typeface="FSAlbert"/>
                  <a:cs typeface="FSAlbert"/>
                  <a:sym typeface="FSAlbert"/>
                </a:defRPr>
              </a:pPr>
              <a:endParaRPr/>
            </a:p>
          </p:txBody>
        </p:sp>
        <p:grpSp>
          <p:nvGrpSpPr>
            <p:cNvPr id="28" name="Group"/>
            <p:cNvGrpSpPr/>
            <p:nvPr/>
          </p:nvGrpSpPr>
          <p:grpSpPr>
            <a:xfrm>
              <a:off x="1174292" y="338989"/>
              <a:ext cx="555659" cy="555658"/>
              <a:chOff x="0" y="0"/>
              <a:chExt cx="555657" cy="555657"/>
            </a:xfrm>
          </p:grpSpPr>
          <p:sp>
            <p:nvSpPr>
              <p:cNvPr id="45" name="Circle"/>
              <p:cNvSpPr/>
              <p:nvPr/>
            </p:nvSpPr>
            <p:spPr>
              <a:xfrm>
                <a:off x="0" y="0"/>
                <a:ext cx="555658" cy="555658"/>
              </a:xfrm>
              <a:prstGeom prst="ellipse">
                <a:avLst/>
              </a:prstGeom>
              <a:gradFill flip="none" rotWithShape="1">
                <a:gsLst>
                  <a:gs pos="0">
                    <a:srgbClr val="5F82CB"/>
                  </a:gs>
                  <a:gs pos="50000">
                    <a:srgbClr val="3E70CA"/>
                  </a:gs>
                  <a:gs pos="100000">
                    <a:srgbClr val="2F61BA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" name="Topic English"/>
              <p:cNvSpPr txBox="1"/>
              <p:nvPr/>
            </p:nvSpPr>
            <p:spPr>
              <a:xfrm>
                <a:off x="81374" y="149606"/>
                <a:ext cx="392911" cy="2564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1429" tIns="11429" rIns="11429" bIns="11429" numCol="1" anchor="ctr">
                <a:spAutoFit/>
              </a:bodyPr>
              <a:lstStyle>
                <a:lvl1pPr algn="ctr" defTabSz="400050">
                  <a:lnSpc>
                    <a:spcPct val="90000"/>
                  </a:lnSpc>
                  <a:spcBef>
                    <a:spcPts val="300"/>
                  </a:spcBef>
                  <a:defRPr sz="900">
                    <a:solidFill>
                      <a:srgbClr val="FFFFFF"/>
                    </a:solidFill>
                    <a:latin typeface="FSAlbert"/>
                    <a:ea typeface="FSAlbert"/>
                    <a:cs typeface="FSAlbert"/>
                    <a:sym typeface="FSAlbert"/>
                  </a:defRPr>
                </a:lvl1pPr>
              </a:lstStyle>
              <a:p>
                <a:r>
                  <a:rPr dirty="0"/>
                  <a:t>Topic English</a:t>
                </a:r>
              </a:p>
            </p:txBody>
          </p:sp>
        </p:grpSp>
        <p:sp>
          <p:nvSpPr>
            <p:cNvPr id="29" name="Shape"/>
            <p:cNvSpPr/>
            <p:nvPr/>
          </p:nvSpPr>
          <p:spPr>
            <a:xfrm>
              <a:off x="1071389" y="1051927"/>
              <a:ext cx="101613" cy="115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88" y="0"/>
                  </a:moveTo>
                  <a:lnTo>
                    <a:pt x="17166" y="4397"/>
                  </a:lnTo>
                  <a:lnTo>
                    <a:pt x="19995" y="96"/>
                  </a:lnTo>
                  <a:lnTo>
                    <a:pt x="21600" y="15245"/>
                  </a:lnTo>
                  <a:lnTo>
                    <a:pt x="5849" y="21600"/>
                  </a:lnTo>
                  <a:lnTo>
                    <a:pt x="8678" y="17299"/>
                  </a:lnTo>
                  <a:lnTo>
                    <a:pt x="0" y="1290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9C3E3"/>
                </a:gs>
                <a:gs pos="50000">
                  <a:srgbClr val="ACB9E0"/>
                </a:gs>
                <a:gs pos="100000">
                  <a:srgbClr val="95A2CA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ts val="700"/>
                </a:spcBef>
                <a:defRPr sz="600">
                  <a:solidFill>
                    <a:srgbClr val="FFFFFF"/>
                  </a:solidFill>
                  <a:latin typeface="FSAlbert"/>
                  <a:ea typeface="FSAlbert"/>
                  <a:cs typeface="FSAlbert"/>
                  <a:sym typeface="FSAlbert"/>
                </a:defRPr>
              </a:pPr>
              <a:endParaRPr/>
            </a:p>
          </p:txBody>
        </p:sp>
        <p:grpSp>
          <p:nvGrpSpPr>
            <p:cNvPr id="30" name="Group"/>
            <p:cNvGrpSpPr/>
            <p:nvPr/>
          </p:nvGrpSpPr>
          <p:grpSpPr>
            <a:xfrm>
              <a:off x="1174292" y="1016967"/>
              <a:ext cx="555659" cy="555659"/>
              <a:chOff x="0" y="0"/>
              <a:chExt cx="555657" cy="555657"/>
            </a:xfrm>
          </p:grpSpPr>
          <p:sp>
            <p:nvSpPr>
              <p:cNvPr id="43" name="Circle"/>
              <p:cNvSpPr/>
              <p:nvPr/>
            </p:nvSpPr>
            <p:spPr>
              <a:xfrm>
                <a:off x="0" y="0"/>
                <a:ext cx="555658" cy="555658"/>
              </a:xfrm>
              <a:prstGeom prst="ellipse">
                <a:avLst/>
              </a:prstGeom>
              <a:gradFill flip="none" rotWithShape="1">
                <a:gsLst>
                  <a:gs pos="0">
                    <a:srgbClr val="5F82CB"/>
                  </a:gs>
                  <a:gs pos="50000">
                    <a:srgbClr val="3E70CA"/>
                  </a:gs>
                  <a:gs pos="100000">
                    <a:srgbClr val="2F61BA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4" name="Topic Music"/>
              <p:cNvSpPr txBox="1"/>
              <p:nvPr/>
            </p:nvSpPr>
            <p:spPr>
              <a:xfrm>
                <a:off x="81374" y="149606"/>
                <a:ext cx="392911" cy="2564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1429" tIns="11429" rIns="11429" bIns="11429" numCol="1" anchor="ctr">
                <a:spAutoFit/>
              </a:bodyPr>
              <a:lstStyle>
                <a:lvl1pPr algn="ctr" defTabSz="400050">
                  <a:lnSpc>
                    <a:spcPct val="90000"/>
                  </a:lnSpc>
                  <a:spcBef>
                    <a:spcPts val="300"/>
                  </a:spcBef>
                  <a:defRPr sz="900">
                    <a:solidFill>
                      <a:srgbClr val="FFFFFF"/>
                    </a:solidFill>
                    <a:latin typeface="FSAlbert"/>
                    <a:ea typeface="FSAlbert"/>
                    <a:cs typeface="FSAlbert"/>
                    <a:sym typeface="FSAlbert"/>
                  </a:defRPr>
                </a:lvl1pPr>
              </a:lstStyle>
              <a:p>
                <a:r>
                  <a:rPr dirty="0"/>
                  <a:t>Topic Music</a:t>
                </a:r>
              </a:p>
            </p:txBody>
          </p:sp>
        </p:grpSp>
        <p:sp>
          <p:nvSpPr>
            <p:cNvPr id="31" name="Shape"/>
            <p:cNvSpPr/>
            <p:nvPr/>
          </p:nvSpPr>
          <p:spPr>
            <a:xfrm>
              <a:off x="798426" y="1217206"/>
              <a:ext cx="133099" cy="94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0"/>
                  </a:moveTo>
                  <a:lnTo>
                    <a:pt x="17280" y="10800"/>
                  </a:lnTo>
                  <a:lnTo>
                    <a:pt x="21600" y="10800"/>
                  </a:lnTo>
                  <a:lnTo>
                    <a:pt x="10800" y="21600"/>
                  </a:lnTo>
                  <a:lnTo>
                    <a:pt x="0" y="10800"/>
                  </a:lnTo>
                  <a:lnTo>
                    <a:pt x="4320" y="10800"/>
                  </a:lnTo>
                  <a:lnTo>
                    <a:pt x="43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9C3E3"/>
                </a:gs>
                <a:gs pos="50000">
                  <a:srgbClr val="ACB9E0"/>
                </a:gs>
                <a:gs pos="100000">
                  <a:srgbClr val="95A2CA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ts val="700"/>
                </a:spcBef>
                <a:defRPr sz="600">
                  <a:solidFill>
                    <a:srgbClr val="FFFFFF"/>
                  </a:solidFill>
                  <a:latin typeface="FSAlbert"/>
                  <a:ea typeface="FSAlbert"/>
                  <a:cs typeface="FSAlbert"/>
                  <a:sym typeface="FSAlbert"/>
                </a:defRPr>
              </a:pPr>
              <a:endParaRPr/>
            </a:p>
          </p:txBody>
        </p:sp>
        <p:grpSp>
          <p:nvGrpSpPr>
            <p:cNvPr id="32" name="Group"/>
            <p:cNvGrpSpPr/>
            <p:nvPr/>
          </p:nvGrpSpPr>
          <p:grpSpPr>
            <a:xfrm>
              <a:off x="587146" y="1355956"/>
              <a:ext cx="555659" cy="555659"/>
              <a:chOff x="0" y="0"/>
              <a:chExt cx="555657" cy="555657"/>
            </a:xfrm>
          </p:grpSpPr>
          <p:sp>
            <p:nvSpPr>
              <p:cNvPr id="41" name="Circle"/>
              <p:cNvSpPr/>
              <p:nvPr/>
            </p:nvSpPr>
            <p:spPr>
              <a:xfrm>
                <a:off x="0" y="0"/>
                <a:ext cx="555658" cy="555658"/>
              </a:xfrm>
              <a:prstGeom prst="ellipse">
                <a:avLst/>
              </a:prstGeom>
              <a:gradFill flip="none" rotWithShape="1">
                <a:gsLst>
                  <a:gs pos="0">
                    <a:srgbClr val="5F82CB"/>
                  </a:gs>
                  <a:gs pos="50000">
                    <a:srgbClr val="3E70CA"/>
                  </a:gs>
                  <a:gs pos="100000">
                    <a:srgbClr val="2F61BA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2" name="Topic Art"/>
              <p:cNvSpPr txBox="1"/>
              <p:nvPr/>
            </p:nvSpPr>
            <p:spPr>
              <a:xfrm>
                <a:off x="81373" y="149606"/>
                <a:ext cx="392911" cy="2564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1429" tIns="11429" rIns="11429" bIns="11429" numCol="1" anchor="ctr">
                <a:spAutoFit/>
              </a:bodyPr>
              <a:lstStyle>
                <a:lvl1pPr algn="ctr" defTabSz="400050">
                  <a:lnSpc>
                    <a:spcPct val="90000"/>
                  </a:lnSpc>
                  <a:spcBef>
                    <a:spcPts val="300"/>
                  </a:spcBef>
                  <a:defRPr sz="900">
                    <a:solidFill>
                      <a:srgbClr val="FFFFFF"/>
                    </a:solidFill>
                    <a:latin typeface="FSAlbert"/>
                    <a:ea typeface="FSAlbert"/>
                    <a:cs typeface="FSAlbert"/>
                    <a:sym typeface="FSAlbert"/>
                  </a:defRPr>
                </a:lvl1pPr>
              </a:lstStyle>
              <a:p>
                <a:r>
                  <a:t>Topic Art</a:t>
                </a:r>
              </a:p>
            </p:txBody>
          </p:sp>
        </p:grpSp>
        <p:sp>
          <p:nvSpPr>
            <p:cNvPr id="33" name="Shape"/>
            <p:cNvSpPr/>
            <p:nvPr/>
          </p:nvSpPr>
          <p:spPr>
            <a:xfrm>
              <a:off x="556949" y="1051927"/>
              <a:ext cx="101613" cy="115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902"/>
                  </a:moveTo>
                  <a:lnTo>
                    <a:pt x="12922" y="17299"/>
                  </a:lnTo>
                  <a:lnTo>
                    <a:pt x="15751" y="21600"/>
                  </a:lnTo>
                  <a:lnTo>
                    <a:pt x="0" y="15245"/>
                  </a:lnTo>
                  <a:lnTo>
                    <a:pt x="1605" y="96"/>
                  </a:lnTo>
                  <a:lnTo>
                    <a:pt x="4434" y="4397"/>
                  </a:lnTo>
                  <a:lnTo>
                    <a:pt x="1311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9C3E3"/>
                </a:gs>
                <a:gs pos="50000">
                  <a:srgbClr val="ACB9E0"/>
                </a:gs>
                <a:gs pos="100000">
                  <a:srgbClr val="95A2CA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ts val="700"/>
                </a:spcBef>
                <a:defRPr sz="600">
                  <a:solidFill>
                    <a:srgbClr val="FFFFFF"/>
                  </a:solidFill>
                  <a:latin typeface="FSAlbert"/>
                  <a:ea typeface="FSAlbert"/>
                  <a:cs typeface="FSAlbert"/>
                  <a:sym typeface="FSAlbert"/>
                </a:defRPr>
              </a:pPr>
              <a:endParaRPr/>
            </a:p>
          </p:txBody>
        </p:sp>
        <p:grpSp>
          <p:nvGrpSpPr>
            <p:cNvPr id="34" name="Group"/>
            <p:cNvGrpSpPr/>
            <p:nvPr/>
          </p:nvGrpSpPr>
          <p:grpSpPr>
            <a:xfrm>
              <a:off x="0" y="1016967"/>
              <a:ext cx="555658" cy="555659"/>
              <a:chOff x="0" y="0"/>
              <a:chExt cx="555657" cy="555657"/>
            </a:xfrm>
          </p:grpSpPr>
          <p:sp>
            <p:nvSpPr>
              <p:cNvPr id="39" name="Circle"/>
              <p:cNvSpPr/>
              <p:nvPr/>
            </p:nvSpPr>
            <p:spPr>
              <a:xfrm>
                <a:off x="0" y="0"/>
                <a:ext cx="555658" cy="555658"/>
              </a:xfrm>
              <a:prstGeom prst="ellipse">
                <a:avLst/>
              </a:prstGeom>
              <a:gradFill flip="none" rotWithShape="1">
                <a:gsLst>
                  <a:gs pos="0">
                    <a:srgbClr val="5F82CB"/>
                  </a:gs>
                  <a:gs pos="50000">
                    <a:srgbClr val="3E70CA"/>
                  </a:gs>
                  <a:gs pos="100000">
                    <a:srgbClr val="2F61BA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" name="Topic PE"/>
              <p:cNvSpPr txBox="1"/>
              <p:nvPr/>
            </p:nvSpPr>
            <p:spPr>
              <a:xfrm>
                <a:off x="81374" y="207185"/>
                <a:ext cx="392911" cy="1412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1429" tIns="11429" rIns="11429" bIns="11429" numCol="1" anchor="ctr">
                <a:spAutoFit/>
              </a:bodyPr>
              <a:lstStyle>
                <a:lvl1pPr algn="ctr" defTabSz="400050">
                  <a:lnSpc>
                    <a:spcPct val="90000"/>
                  </a:lnSpc>
                  <a:spcBef>
                    <a:spcPts val="300"/>
                  </a:spcBef>
                  <a:defRPr sz="900">
                    <a:solidFill>
                      <a:srgbClr val="FFFFFF"/>
                    </a:solidFill>
                    <a:latin typeface="FSAlbert"/>
                    <a:ea typeface="FSAlbert"/>
                    <a:cs typeface="FSAlbert"/>
                    <a:sym typeface="FSAlbert"/>
                  </a:defRPr>
                </a:lvl1pPr>
              </a:lstStyle>
              <a:p>
                <a:r>
                  <a:t>Topic PE</a:t>
                </a:r>
              </a:p>
            </p:txBody>
          </p:sp>
        </p:grpSp>
        <p:sp>
          <p:nvSpPr>
            <p:cNvPr id="35" name="Shape"/>
            <p:cNvSpPr/>
            <p:nvPr/>
          </p:nvSpPr>
          <p:spPr>
            <a:xfrm>
              <a:off x="556949" y="743904"/>
              <a:ext cx="101613" cy="115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12" y="21600"/>
                  </a:moveTo>
                  <a:lnTo>
                    <a:pt x="4434" y="17203"/>
                  </a:lnTo>
                  <a:lnTo>
                    <a:pt x="1605" y="21504"/>
                  </a:lnTo>
                  <a:lnTo>
                    <a:pt x="0" y="6355"/>
                  </a:lnTo>
                  <a:lnTo>
                    <a:pt x="15751" y="0"/>
                  </a:lnTo>
                  <a:lnTo>
                    <a:pt x="12922" y="4301"/>
                  </a:lnTo>
                  <a:lnTo>
                    <a:pt x="21600" y="86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9C3E3"/>
                </a:gs>
                <a:gs pos="50000">
                  <a:srgbClr val="ACB9E0"/>
                </a:gs>
                <a:gs pos="100000">
                  <a:srgbClr val="95A2CA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ts val="700"/>
                </a:spcBef>
                <a:defRPr sz="600">
                  <a:solidFill>
                    <a:srgbClr val="FFFFFF"/>
                  </a:solidFill>
                  <a:latin typeface="FSAlbert"/>
                  <a:ea typeface="FSAlbert"/>
                  <a:cs typeface="FSAlbert"/>
                  <a:sym typeface="FSAlbert"/>
                </a:defRPr>
              </a:pPr>
              <a:endParaRPr/>
            </a:p>
          </p:txBody>
        </p:sp>
        <p:grpSp>
          <p:nvGrpSpPr>
            <p:cNvPr id="36" name="Group"/>
            <p:cNvGrpSpPr/>
            <p:nvPr/>
          </p:nvGrpSpPr>
          <p:grpSpPr>
            <a:xfrm>
              <a:off x="0" y="338989"/>
              <a:ext cx="555658" cy="555658"/>
              <a:chOff x="0" y="0"/>
              <a:chExt cx="555657" cy="555657"/>
            </a:xfrm>
          </p:grpSpPr>
          <p:sp>
            <p:nvSpPr>
              <p:cNvPr id="37" name="Circle"/>
              <p:cNvSpPr/>
              <p:nvPr/>
            </p:nvSpPr>
            <p:spPr>
              <a:xfrm>
                <a:off x="0" y="0"/>
                <a:ext cx="555658" cy="555658"/>
              </a:xfrm>
              <a:prstGeom prst="ellipse">
                <a:avLst/>
              </a:prstGeom>
              <a:gradFill flip="none" rotWithShape="1">
                <a:gsLst>
                  <a:gs pos="0">
                    <a:srgbClr val="5F82CB"/>
                  </a:gs>
                  <a:gs pos="50000">
                    <a:srgbClr val="3E70CA"/>
                  </a:gs>
                  <a:gs pos="100000">
                    <a:srgbClr val="2F61BA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" name="Topic Science"/>
              <p:cNvSpPr txBox="1"/>
              <p:nvPr/>
            </p:nvSpPr>
            <p:spPr>
              <a:xfrm>
                <a:off x="81374" y="149606"/>
                <a:ext cx="392911" cy="2564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11429" tIns="11429" rIns="11429" bIns="11429" numCol="1" anchor="ctr">
                <a:spAutoFit/>
              </a:bodyPr>
              <a:lstStyle>
                <a:lvl1pPr algn="ctr" defTabSz="400050">
                  <a:lnSpc>
                    <a:spcPct val="90000"/>
                  </a:lnSpc>
                  <a:spcBef>
                    <a:spcPts val="300"/>
                  </a:spcBef>
                  <a:defRPr sz="900">
                    <a:solidFill>
                      <a:srgbClr val="FFFFFF"/>
                    </a:solidFill>
                    <a:latin typeface="FSAlbert"/>
                    <a:ea typeface="FSAlbert"/>
                    <a:cs typeface="FSAlbert"/>
                    <a:sym typeface="FSAlbert"/>
                  </a:defRPr>
                </a:lvl1pPr>
              </a:lstStyle>
              <a:p>
                <a:r>
                  <a:rPr dirty="0"/>
                  <a:t>Topic Science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14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23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1109BC-3F22-462E-9089-FE724C155EB5}"/>
              </a:ext>
            </a:extLst>
          </p:cNvPr>
          <p:cNvSpPr/>
          <p:nvPr/>
        </p:nvSpPr>
        <p:spPr>
          <a:xfrm>
            <a:off x="0" y="0"/>
            <a:ext cx="2084294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C717E-93B9-479D-9892-871DFEB16FA9}"/>
              </a:ext>
            </a:extLst>
          </p:cNvPr>
          <p:cNvSpPr txBox="1"/>
          <p:nvPr/>
        </p:nvSpPr>
        <p:spPr>
          <a:xfrm>
            <a:off x="0" y="207525"/>
            <a:ext cx="2084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venir Black" panose="020B0803020203020204" pitchFamily="34" charset="0"/>
              </a:rPr>
              <a:t>States of Being</a:t>
            </a:r>
            <a:endParaRPr lang="en-GB" sz="2800" dirty="0">
              <a:solidFill>
                <a:schemeClr val="bg1"/>
              </a:solidFill>
              <a:latin typeface="Avenir Black" panose="020B08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65" y="5817239"/>
            <a:ext cx="1811763" cy="1279582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2627847" y="0"/>
            <a:ext cx="9195785" cy="470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FSAlbert"/>
                <a:ea typeface="FSAlbert"/>
                <a:cs typeface="FSAlbert"/>
                <a:sym typeface="FSAlbert"/>
              </a:defRPr>
            </a:pPr>
            <a:endParaRPr dirty="0"/>
          </a:p>
          <a:p>
            <a:pPr>
              <a:defRPr sz="2000">
                <a:latin typeface="FSAlbert"/>
                <a:ea typeface="FSAlbert"/>
                <a:cs typeface="FSAlbert"/>
                <a:sym typeface="FSAlbert"/>
              </a:defRPr>
            </a:pPr>
            <a:r>
              <a:rPr dirty="0"/>
              <a:t>These focus on children actively using skills and knowledge for a purpose. </a:t>
            </a:r>
          </a:p>
          <a:p>
            <a:pPr>
              <a:defRPr sz="2000">
                <a:latin typeface="FSAlbert"/>
                <a:ea typeface="FSAlbert"/>
                <a:cs typeface="FSAlbert"/>
                <a:sym typeface="FSAlbert"/>
              </a:defRPr>
            </a:pPr>
            <a:r>
              <a:rPr dirty="0"/>
              <a:t>They focus on giving experiences, talking to role models and creating aspiration.</a:t>
            </a:r>
          </a:p>
          <a:p>
            <a:pPr>
              <a:defRPr sz="2000">
                <a:latin typeface="FSAlbert"/>
                <a:ea typeface="FSAlbert"/>
                <a:cs typeface="FSAlbert"/>
                <a:sym typeface="FSAlbert"/>
              </a:defRPr>
            </a:pPr>
            <a:endParaRPr dirty="0"/>
          </a:p>
          <a:p>
            <a:pPr lvl="1">
              <a:defRPr sz="2000" strike="sngStrike">
                <a:latin typeface="FSAlbert"/>
                <a:ea typeface="FSAlbert"/>
                <a:cs typeface="FSAlbert"/>
                <a:sym typeface="FSAlbert"/>
              </a:defRPr>
            </a:pPr>
            <a:r>
              <a:rPr dirty="0"/>
              <a:t>English</a:t>
            </a:r>
            <a:r>
              <a:rPr strike="noStrike" dirty="0"/>
              <a:t> 			→	Author</a:t>
            </a:r>
          </a:p>
          <a:p>
            <a:pPr lvl="1">
              <a:defRPr sz="2000" strike="sngStrike">
                <a:latin typeface="FSAlbert"/>
                <a:ea typeface="FSAlbert"/>
                <a:cs typeface="FSAlbert"/>
                <a:sym typeface="FSAlbert"/>
              </a:defRPr>
            </a:pPr>
            <a:r>
              <a:rPr dirty="0" err="1"/>
              <a:t>Maths</a:t>
            </a:r>
            <a:r>
              <a:rPr strike="noStrike" dirty="0"/>
              <a:t> 			→	Mathematician</a:t>
            </a:r>
          </a:p>
          <a:p>
            <a:pPr lvl="1">
              <a:defRPr sz="2000" strike="sngStrike">
                <a:latin typeface="FSAlbert"/>
                <a:ea typeface="FSAlbert"/>
                <a:cs typeface="FSAlbert"/>
                <a:sym typeface="FSAlbert"/>
              </a:defRPr>
            </a:pPr>
            <a:r>
              <a:rPr dirty="0"/>
              <a:t>Science </a:t>
            </a:r>
            <a:r>
              <a:rPr strike="noStrike" dirty="0"/>
              <a:t>	 		→	Scientist</a:t>
            </a:r>
          </a:p>
          <a:p>
            <a:pPr lvl="1">
              <a:defRPr sz="2000" strike="sngStrike">
                <a:latin typeface="FSAlbert"/>
                <a:ea typeface="FSAlbert"/>
                <a:cs typeface="FSAlbert"/>
                <a:sym typeface="FSAlbert"/>
              </a:defRPr>
            </a:pPr>
            <a:r>
              <a:rPr dirty="0"/>
              <a:t>History</a:t>
            </a:r>
            <a:r>
              <a:rPr strike="noStrike" dirty="0"/>
              <a:t>	 		→	Historian</a:t>
            </a:r>
          </a:p>
          <a:p>
            <a:pPr lvl="1">
              <a:defRPr sz="2000" strike="sngStrike">
                <a:latin typeface="FSAlbert"/>
                <a:ea typeface="FSAlbert"/>
                <a:cs typeface="FSAlbert"/>
                <a:sym typeface="FSAlbert"/>
              </a:defRPr>
            </a:pPr>
            <a:r>
              <a:rPr dirty="0"/>
              <a:t>Geography</a:t>
            </a:r>
            <a:r>
              <a:rPr strike="noStrike" dirty="0"/>
              <a:t>			→	Geographer</a:t>
            </a:r>
          </a:p>
          <a:p>
            <a:pPr lvl="1">
              <a:defRPr sz="2000" strike="sngStrike">
                <a:latin typeface="FSAlbert"/>
                <a:ea typeface="FSAlbert"/>
                <a:cs typeface="FSAlbert"/>
                <a:sym typeface="FSAlbert"/>
              </a:defRPr>
            </a:pPr>
            <a:r>
              <a:rPr dirty="0"/>
              <a:t>Design Technology </a:t>
            </a:r>
            <a:r>
              <a:rPr strike="noStrike" dirty="0"/>
              <a:t>		→ 	Engineer</a:t>
            </a:r>
          </a:p>
          <a:p>
            <a:pPr lvl="1">
              <a:defRPr sz="2000" strike="sngStrike">
                <a:latin typeface="FSAlbert"/>
                <a:ea typeface="FSAlbert"/>
                <a:cs typeface="FSAlbert"/>
                <a:sym typeface="FSAlbert"/>
              </a:defRPr>
            </a:pPr>
            <a:r>
              <a:rPr dirty="0"/>
              <a:t>Art</a:t>
            </a:r>
            <a:r>
              <a:rPr strike="noStrike" dirty="0"/>
              <a:t> 				→	Artist</a:t>
            </a:r>
          </a:p>
          <a:p>
            <a:pPr lvl="1">
              <a:defRPr sz="2000" strike="sngStrike">
                <a:latin typeface="FSAlbert"/>
                <a:ea typeface="FSAlbert"/>
                <a:cs typeface="FSAlbert"/>
                <a:sym typeface="FSAlbert"/>
              </a:defRPr>
            </a:pPr>
            <a:r>
              <a:rPr dirty="0"/>
              <a:t>Music</a:t>
            </a:r>
            <a:r>
              <a:rPr strike="noStrike" dirty="0"/>
              <a:t> 			→	Musician</a:t>
            </a:r>
          </a:p>
          <a:p>
            <a:pPr lvl="1">
              <a:defRPr sz="2000" strike="sngStrike">
                <a:latin typeface="FSAlbert"/>
                <a:ea typeface="FSAlbert"/>
                <a:cs typeface="FSAlbert"/>
                <a:sym typeface="FSAlbert"/>
              </a:defRPr>
            </a:pPr>
            <a:r>
              <a:rPr dirty="0"/>
              <a:t>SMSC, British </a:t>
            </a:r>
            <a:r>
              <a:rPr dirty="0" smtClean="0"/>
              <a:t>Values</a:t>
            </a:r>
            <a:r>
              <a:rPr strike="noStrike" dirty="0" smtClean="0"/>
              <a:t>	→	Philosopher</a:t>
            </a:r>
            <a:endParaRPr strike="noStrike" dirty="0"/>
          </a:p>
          <a:p>
            <a:pPr lvl="1">
              <a:defRPr sz="2000">
                <a:latin typeface="FSAlbert"/>
                <a:ea typeface="FSAlbert"/>
                <a:cs typeface="FSAlbert"/>
                <a:sym typeface="FSAlbert"/>
              </a:defRPr>
            </a:pPr>
            <a:r>
              <a:rPr dirty="0" err="1" smtClean="0"/>
              <a:t>MfL</a:t>
            </a:r>
            <a:r>
              <a:rPr dirty="0"/>
              <a:t>				→ 	Linguist</a:t>
            </a:r>
          </a:p>
          <a:p>
            <a:pPr lvl="1">
              <a:defRPr sz="2000">
                <a:latin typeface="FSAlbert"/>
                <a:ea typeface="FSAlbert"/>
                <a:cs typeface="FSAlbert"/>
                <a:sym typeface="FSAlbert"/>
              </a:defRPr>
            </a:pPr>
            <a:r>
              <a:rPr dirty="0"/>
              <a:t>PE				→ 	Athlete</a:t>
            </a:r>
          </a:p>
        </p:txBody>
      </p:sp>
      <p:pic>
        <p:nvPicPr>
          <p:cNvPr id="9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70129" y="4708981"/>
            <a:ext cx="6513134" cy="18548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0371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1109BC-3F22-462E-9089-FE724C155EB5}"/>
              </a:ext>
            </a:extLst>
          </p:cNvPr>
          <p:cNvSpPr/>
          <p:nvPr/>
        </p:nvSpPr>
        <p:spPr>
          <a:xfrm>
            <a:off x="0" y="0"/>
            <a:ext cx="2084294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C717E-93B9-479D-9892-871DFEB16FA9}"/>
              </a:ext>
            </a:extLst>
          </p:cNvPr>
          <p:cNvSpPr txBox="1"/>
          <p:nvPr/>
        </p:nvSpPr>
        <p:spPr>
          <a:xfrm>
            <a:off x="0" y="207525"/>
            <a:ext cx="208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venir Black" panose="020B0803020203020204" pitchFamily="34" charset="0"/>
              </a:rPr>
              <a:t>Enquiry</a:t>
            </a:r>
            <a:endParaRPr lang="en-GB" sz="3200" dirty="0">
              <a:solidFill>
                <a:schemeClr val="bg1"/>
              </a:solidFill>
              <a:latin typeface="Avenir Black" panose="020B08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65" y="5817239"/>
            <a:ext cx="1811763" cy="12795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2012" y="207525"/>
            <a:ext cx="5291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Avenir Black" panose="020B0803020203020204"/>
            </a:endParaRPr>
          </a:p>
          <a:p>
            <a:pPr marL="285750" indent="-285750">
              <a:buFontTx/>
              <a:buChar char="-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Avenir Black" panose="020B0803020203020204"/>
            </a:endParaRPr>
          </a:p>
          <a:p>
            <a:pPr marL="285750" indent="-285750">
              <a:buFontTx/>
              <a:buChar char="-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Avenir Black" panose="020B0803020203020204"/>
            </a:endParaRPr>
          </a:p>
        </p:txBody>
      </p:sp>
      <p:sp>
        <p:nvSpPr>
          <p:cNvPr id="67" name="Isosceles Triangle 7"/>
          <p:cNvSpPr/>
          <p:nvPr/>
        </p:nvSpPr>
        <p:spPr>
          <a:xfrm rot="5400000">
            <a:off x="5963443" y="1606393"/>
            <a:ext cx="3821114" cy="4600577"/>
          </a:xfrm>
          <a:prstGeom prst="triangle">
            <a:avLst/>
          </a:prstGeom>
          <a:gradFill>
            <a:gsLst>
              <a:gs pos="0">
                <a:schemeClr val="accent1">
                  <a:hueOff val="276587"/>
                  <a:satOff val="-4887"/>
                  <a:lumOff val="24576"/>
                </a:schemeClr>
              </a:gs>
              <a:gs pos="50000">
                <a:srgbClr val="98AAD9"/>
              </a:gs>
              <a:gs pos="100000">
                <a:schemeClr val="accent1">
                  <a:hueOff val="258141"/>
                  <a:satOff val="-1314"/>
                  <a:lumOff val="16637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latin typeface="FSAlbert"/>
                <a:ea typeface="FSAlbert"/>
                <a:cs typeface="FSAlbert"/>
                <a:sym typeface="FSAlbert"/>
              </a:defRPr>
            </a:pPr>
            <a:endParaRPr dirty="0"/>
          </a:p>
        </p:txBody>
      </p:sp>
      <p:sp>
        <p:nvSpPr>
          <p:cNvPr id="68" name="TextBox 16"/>
          <p:cNvSpPr txBox="1"/>
          <p:nvPr/>
        </p:nvSpPr>
        <p:spPr>
          <a:xfrm>
            <a:off x="4109080" y="2896132"/>
            <a:ext cx="223361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FSAlbert"/>
                <a:ea typeface="FSAlbert"/>
                <a:cs typeface="FSAlbert"/>
                <a:sym typeface="FSAlbert"/>
              </a:defRPr>
            </a:pPr>
            <a:endParaRPr lang="en-GB" dirty="0"/>
          </a:p>
        </p:txBody>
      </p:sp>
      <p:sp>
        <p:nvSpPr>
          <p:cNvPr id="69" name="TextBox 19"/>
          <p:cNvSpPr txBox="1"/>
          <p:nvPr/>
        </p:nvSpPr>
        <p:spPr>
          <a:xfrm>
            <a:off x="3956104" y="4053878"/>
            <a:ext cx="226227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FSAlbert"/>
                <a:ea typeface="FSAlbert"/>
                <a:cs typeface="FSAlbert"/>
                <a:sym typeface="FSAlbert"/>
              </a:defRPr>
            </a:pPr>
            <a:r>
              <a:rPr dirty="0"/>
              <a:t>.</a:t>
            </a:r>
          </a:p>
        </p:txBody>
      </p:sp>
      <p:sp>
        <p:nvSpPr>
          <p:cNvPr id="70" name="TextBox 14"/>
          <p:cNvSpPr txBox="1"/>
          <p:nvPr/>
        </p:nvSpPr>
        <p:spPr>
          <a:xfrm>
            <a:off x="4856163" y="4743615"/>
            <a:ext cx="197827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FSAlbert"/>
                <a:ea typeface="FSAlbert"/>
                <a:cs typeface="FSAlbert"/>
                <a:sym typeface="FSAlbert"/>
              </a:defRPr>
            </a:lvl1pPr>
          </a:lstStyle>
          <a:p>
            <a:r>
              <a:rPr dirty="0"/>
              <a:t>.</a:t>
            </a:r>
          </a:p>
        </p:txBody>
      </p:sp>
      <p:sp>
        <p:nvSpPr>
          <p:cNvPr id="71" name="TextBox 20"/>
          <p:cNvSpPr txBox="1"/>
          <p:nvPr/>
        </p:nvSpPr>
        <p:spPr>
          <a:xfrm>
            <a:off x="3042091" y="388114"/>
            <a:ext cx="3122474" cy="492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latin typeface="FSAlbert"/>
                <a:ea typeface="FSAlbert"/>
                <a:cs typeface="FSAlbert"/>
                <a:sym typeface="FSAlbert"/>
              </a:defRPr>
            </a:lvl1pPr>
          </a:lstStyle>
          <a:p>
            <a:r>
              <a:t>Enquiry-led process</a:t>
            </a:r>
          </a:p>
        </p:txBody>
      </p:sp>
      <p:sp>
        <p:nvSpPr>
          <p:cNvPr id="72" name="Rectangle 8"/>
          <p:cNvSpPr txBox="1"/>
          <p:nvPr/>
        </p:nvSpPr>
        <p:spPr>
          <a:xfrm>
            <a:off x="4878062" y="3701470"/>
            <a:ext cx="77521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FSAlbert"/>
                <a:ea typeface="FSAlbert"/>
                <a:cs typeface="FSAlbert"/>
                <a:sym typeface="FSAlbert"/>
              </a:defRPr>
            </a:lvl1pPr>
          </a:lstStyle>
          <a:p>
            <a:r>
              <a:rPr b="1" dirty="0"/>
              <a:t>Engage</a:t>
            </a:r>
          </a:p>
        </p:txBody>
      </p:sp>
      <p:sp>
        <p:nvSpPr>
          <p:cNvPr id="73" name="Rectangle 9"/>
          <p:cNvSpPr txBox="1"/>
          <p:nvPr/>
        </p:nvSpPr>
        <p:spPr>
          <a:xfrm>
            <a:off x="6601575" y="3701470"/>
            <a:ext cx="89543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FSAlbert"/>
                <a:ea typeface="FSAlbert"/>
                <a:cs typeface="FSAlbert"/>
                <a:sym typeface="FSAlbert"/>
              </a:defRPr>
            </a:lvl1pPr>
          </a:lstStyle>
          <a:p>
            <a:r>
              <a:rPr b="1" dirty="0"/>
              <a:t>Immerse</a:t>
            </a:r>
          </a:p>
        </p:txBody>
      </p:sp>
      <p:sp>
        <p:nvSpPr>
          <p:cNvPr id="74" name="Rectangle 10"/>
          <p:cNvSpPr txBox="1"/>
          <p:nvPr/>
        </p:nvSpPr>
        <p:spPr>
          <a:xfrm>
            <a:off x="8174530" y="3701470"/>
            <a:ext cx="78482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FSAlbert"/>
                <a:ea typeface="FSAlbert"/>
                <a:cs typeface="FSAlbert"/>
                <a:sym typeface="FSAlbert"/>
              </a:defRPr>
            </a:lvl1pPr>
          </a:lstStyle>
          <a:p>
            <a:r>
              <a:rPr b="1"/>
              <a:t>Practise</a:t>
            </a:r>
          </a:p>
        </p:txBody>
      </p:sp>
      <p:sp>
        <p:nvSpPr>
          <p:cNvPr id="75" name="Rectangle 11"/>
          <p:cNvSpPr txBox="1"/>
          <p:nvPr/>
        </p:nvSpPr>
        <p:spPr>
          <a:xfrm>
            <a:off x="9439496" y="3701470"/>
            <a:ext cx="99482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FSAlbert"/>
                <a:ea typeface="FSAlbert"/>
                <a:cs typeface="FSAlbert"/>
                <a:sym typeface="FSAlbert"/>
              </a:defRPr>
            </a:lvl1pPr>
          </a:lstStyle>
          <a:p>
            <a:r>
              <a:rPr lang="en-GB" b="1" dirty="0"/>
              <a:t>Challenge</a:t>
            </a:r>
            <a:endParaRPr b="1" dirty="0"/>
          </a:p>
        </p:txBody>
      </p:sp>
      <p:sp>
        <p:nvSpPr>
          <p:cNvPr id="76" name="Straight Arrow Connector 20"/>
          <p:cNvSpPr/>
          <p:nvPr/>
        </p:nvSpPr>
        <p:spPr>
          <a:xfrm>
            <a:off x="5573713" y="6283397"/>
            <a:ext cx="4600576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7" name="TextBox 21"/>
          <p:cNvSpPr txBox="1"/>
          <p:nvPr/>
        </p:nvSpPr>
        <p:spPr>
          <a:xfrm>
            <a:off x="8624886" y="5915097"/>
            <a:ext cx="1411276" cy="315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FSAlbert"/>
                <a:ea typeface="FSAlbert"/>
                <a:cs typeface="FSAlbert"/>
                <a:sym typeface="FSAlbert"/>
              </a:defRPr>
            </a:lvl1pPr>
          </a:lstStyle>
          <a:p>
            <a:r>
              <a:t>Length of time</a:t>
            </a:r>
          </a:p>
        </p:txBody>
      </p:sp>
      <p:sp>
        <p:nvSpPr>
          <p:cNvPr id="78" name="Straight Arrow Connector 22"/>
          <p:cNvSpPr/>
          <p:nvPr/>
        </p:nvSpPr>
        <p:spPr>
          <a:xfrm>
            <a:off x="3649669" y="1996126"/>
            <a:ext cx="14288" cy="3821114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" name="TextBox 23"/>
          <p:cNvSpPr txBox="1"/>
          <p:nvPr/>
        </p:nvSpPr>
        <p:spPr>
          <a:xfrm>
            <a:off x="3067311" y="1294451"/>
            <a:ext cx="1148843" cy="556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latin typeface="FSAlbert"/>
                <a:ea typeface="FSAlbert"/>
                <a:cs typeface="FSAlbert"/>
                <a:sym typeface="FSAlbert"/>
              </a:defRPr>
            </a:pPr>
            <a:r>
              <a:t>Breadth of </a:t>
            </a:r>
          </a:p>
          <a:p>
            <a:pPr algn="ctr">
              <a:defRPr>
                <a:latin typeface="FSAlbert"/>
                <a:ea typeface="FSAlbert"/>
                <a:cs typeface="FSAlbert"/>
                <a:sym typeface="FSAlbert"/>
              </a:defRPr>
            </a:pPr>
            <a:r>
              <a:t>content</a:t>
            </a:r>
          </a:p>
        </p:txBody>
      </p:sp>
      <p:sp>
        <p:nvSpPr>
          <p:cNvPr id="80" name="TextBox 16">
            <a:extLst>
              <a:ext uri="{FF2B5EF4-FFF2-40B4-BE49-F238E27FC236}">
                <a16:creationId xmlns:a16="http://schemas.microsoft.com/office/drawing/2014/main" id="{86BE1413-607D-4F3A-A774-4AA2CC6A1CEA}"/>
              </a:ext>
            </a:extLst>
          </p:cNvPr>
          <p:cNvSpPr txBox="1"/>
          <p:nvPr/>
        </p:nvSpPr>
        <p:spPr>
          <a:xfrm>
            <a:off x="4164676" y="3916122"/>
            <a:ext cx="223361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FSAlbert"/>
                <a:ea typeface="FSAlbert"/>
                <a:cs typeface="FSAlbert"/>
                <a:sym typeface="FSAlbert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16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 advAuto="0"/>
      <p:bldP spid="69" grpId="0" animBg="1" advAuto="0"/>
      <p:bldP spid="70" grpId="0" animBg="1" advAuto="0"/>
      <p:bldP spid="72" grpId="0" animBg="1" advAuto="0"/>
      <p:bldP spid="72" grpId="1" animBg="1"/>
      <p:bldP spid="73" grpId="0" animBg="1" advAuto="0"/>
      <p:bldP spid="73" grpId="1" animBg="1"/>
      <p:bldP spid="74" grpId="0" animBg="1" advAuto="0"/>
      <p:bldP spid="74" grpId="1" animBg="1"/>
      <p:bldP spid="75" grpId="0" animBg="1" advAuto="0"/>
      <p:bldP spid="75" grpId="1" animBg="1"/>
      <p:bldP spid="80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1109BC-3F22-462E-9089-FE724C155EB5}"/>
              </a:ext>
            </a:extLst>
          </p:cNvPr>
          <p:cNvSpPr/>
          <p:nvPr/>
        </p:nvSpPr>
        <p:spPr>
          <a:xfrm>
            <a:off x="0" y="0"/>
            <a:ext cx="2084294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C717E-93B9-479D-9892-871DFEB16FA9}"/>
              </a:ext>
            </a:extLst>
          </p:cNvPr>
          <p:cNvSpPr txBox="1"/>
          <p:nvPr/>
        </p:nvSpPr>
        <p:spPr>
          <a:xfrm>
            <a:off x="0" y="207525"/>
            <a:ext cx="2084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venir Black" panose="020B0803020203020204" pitchFamily="34" charset="0"/>
              </a:rPr>
              <a:t>Local Context</a:t>
            </a:r>
            <a:endParaRPr lang="en-GB" sz="3600" dirty="0">
              <a:solidFill>
                <a:schemeClr val="bg1"/>
              </a:solidFill>
              <a:latin typeface="Avenir Black" panose="020B08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65" y="5817239"/>
            <a:ext cx="1811763" cy="1279582"/>
          </a:xfrm>
          <a:prstGeom prst="rect">
            <a:avLst/>
          </a:prstGeom>
        </p:spPr>
      </p:pic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2549482" y="14860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2418901" y="4474520"/>
            <a:ext cx="9773099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200000"/>
              </a:lnSpc>
              <a:defRPr sz="1600">
                <a:solidFill>
                  <a:srgbClr val="FFFFFF"/>
                </a:solidFill>
                <a:latin typeface="FSAlbert"/>
                <a:ea typeface="FSAlbert"/>
                <a:cs typeface="FSAlbert"/>
                <a:sym typeface="FSAlbert"/>
              </a:defRPr>
            </a:lvl1pPr>
          </a:lstStyle>
          <a:p>
            <a:r>
              <a:rPr sz="1400" dirty="0">
                <a:solidFill>
                  <a:schemeClr val="tx1"/>
                </a:solidFill>
              </a:rPr>
              <a:t>Theatres  |  Art Galleries  |  Music Venues  |  Museums  |  Milliners  |  Youth </a:t>
            </a:r>
            <a:r>
              <a:rPr sz="1400" dirty="0" err="1">
                <a:solidFill>
                  <a:schemeClr val="tx1"/>
                </a:solidFill>
              </a:rPr>
              <a:t>Centres</a:t>
            </a:r>
            <a:r>
              <a:rPr sz="1400" dirty="0">
                <a:solidFill>
                  <a:schemeClr val="tx1"/>
                </a:solidFill>
              </a:rPr>
              <a:t>  |  Farms  |  Faith </a:t>
            </a:r>
            <a:r>
              <a:rPr sz="1400" dirty="0" err="1">
                <a:solidFill>
                  <a:schemeClr val="tx1"/>
                </a:solidFill>
              </a:rPr>
              <a:t>Centres</a:t>
            </a:r>
            <a:r>
              <a:rPr sz="1400" dirty="0">
                <a:solidFill>
                  <a:schemeClr val="tx1"/>
                </a:solidFill>
              </a:rPr>
              <a:t>  |  Scrap Stores  |  Artists  Butchers  |  Local Historians  |  Aquariums  |  Parks  |  Doctors  |  Cooking Schools  |  Businesses  |  Designers  |  Banks  |  Cafes  |  Dress   Makers  |  Dentists  |  Choirs  |  Engineers  |   Nutritionists  |  Producers  |  Media Companies  |  Universities  |  Libraries  |  Cheese Maker</a:t>
            </a:r>
          </a:p>
        </p:txBody>
      </p:sp>
      <p:sp>
        <p:nvSpPr>
          <p:cNvPr id="17" name="TextBox 5"/>
          <p:cNvSpPr txBox="1"/>
          <p:nvPr/>
        </p:nvSpPr>
        <p:spPr>
          <a:xfrm>
            <a:off x="2418901" y="1855361"/>
            <a:ext cx="936362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400">
                <a:latin typeface="FSAlbert"/>
                <a:ea typeface="FSAlbert"/>
                <a:cs typeface="FSAlbert"/>
                <a:sym typeface="FSAlbert"/>
              </a:defRPr>
            </a:pPr>
            <a:r>
              <a:rPr lang="en-GB" dirty="0"/>
              <a:t>A greater focus on </a:t>
            </a:r>
            <a:r>
              <a:rPr lang="en-GB" dirty="0" smtClean="0"/>
              <a:t>our </a:t>
            </a:r>
            <a:r>
              <a:rPr lang="en-GB" dirty="0"/>
              <a:t>local area </a:t>
            </a:r>
            <a:endParaRPr u="sng" dirty="0"/>
          </a:p>
        </p:txBody>
      </p:sp>
    </p:spTree>
    <p:extLst>
      <p:ext uri="{BB962C8B-B14F-4D97-AF65-F5344CB8AC3E}">
        <p14:creationId xmlns:p14="http://schemas.microsoft.com/office/powerpoint/2010/main" val="126967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1109BC-3F22-462E-9089-FE724C155EB5}"/>
              </a:ext>
            </a:extLst>
          </p:cNvPr>
          <p:cNvSpPr/>
          <p:nvPr/>
        </p:nvSpPr>
        <p:spPr>
          <a:xfrm>
            <a:off x="0" y="0"/>
            <a:ext cx="2084294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C717E-93B9-479D-9892-871DFEB16FA9}"/>
              </a:ext>
            </a:extLst>
          </p:cNvPr>
          <p:cNvSpPr txBox="1"/>
          <p:nvPr/>
        </p:nvSpPr>
        <p:spPr>
          <a:xfrm>
            <a:off x="0" y="207525"/>
            <a:ext cx="2084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venir Black" panose="020B0803020203020204" pitchFamily="34" charset="0"/>
              </a:rPr>
              <a:t>Knowledge Organisers</a:t>
            </a:r>
            <a:endParaRPr lang="en-GB" sz="3200" dirty="0">
              <a:solidFill>
                <a:schemeClr val="bg1"/>
              </a:solidFill>
              <a:latin typeface="Avenir Black" panose="020B08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65" y="5817239"/>
            <a:ext cx="1811763" cy="1279582"/>
          </a:xfrm>
          <a:prstGeom prst="rect">
            <a:avLst/>
          </a:prstGeom>
        </p:spPr>
      </p:pic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2549482" y="14860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482" y="287215"/>
            <a:ext cx="9078041" cy="628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4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1109BC-3F22-462E-9089-FE724C155EB5}"/>
              </a:ext>
            </a:extLst>
          </p:cNvPr>
          <p:cNvSpPr/>
          <p:nvPr/>
        </p:nvSpPr>
        <p:spPr>
          <a:xfrm>
            <a:off x="0" y="0"/>
            <a:ext cx="2084294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C717E-93B9-479D-9892-871DFEB16FA9}"/>
              </a:ext>
            </a:extLst>
          </p:cNvPr>
          <p:cNvSpPr txBox="1"/>
          <p:nvPr/>
        </p:nvSpPr>
        <p:spPr>
          <a:xfrm>
            <a:off x="0" y="207525"/>
            <a:ext cx="208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venir Black" panose="020B0803020203020204" pitchFamily="34" charset="0"/>
              </a:rPr>
              <a:t>Next Term</a:t>
            </a:r>
            <a:endParaRPr lang="en-GB" sz="3200" dirty="0">
              <a:solidFill>
                <a:schemeClr val="bg1"/>
              </a:solidFill>
              <a:latin typeface="Avenir Black" panose="020B08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65" y="5817239"/>
            <a:ext cx="1811763" cy="1279582"/>
          </a:xfrm>
          <a:prstGeom prst="rect">
            <a:avLst/>
          </a:prstGeom>
        </p:spPr>
      </p:pic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2549482" y="14860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616" y="607474"/>
            <a:ext cx="1625296" cy="492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latin typeface="FSAlbert"/>
                <a:ea typeface="FSAlbert"/>
                <a:cs typeface="FSAlbert"/>
                <a:sym typeface="FSAlbert"/>
              </a:defRPr>
            </a:lvl1pPr>
          </a:lstStyle>
          <a:p>
            <a:r>
              <a:rPr dirty="0"/>
              <a:t>39 Weeks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3235" y="2736502"/>
            <a:ext cx="7743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Term 2</a:t>
            </a:r>
          </a:p>
          <a:p>
            <a:r>
              <a:rPr lang="en-GB" sz="2800" dirty="0" smtClean="0"/>
              <a:t>Heritage Month – 4 weeks</a:t>
            </a:r>
          </a:p>
          <a:p>
            <a:r>
              <a:rPr lang="en-GB" sz="2800" dirty="0" smtClean="0"/>
              <a:t>Enterprise – 3 weeks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886411" y="607474"/>
            <a:ext cx="154144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latin typeface="FSAlbert"/>
                <a:ea typeface="FSAlbert"/>
                <a:cs typeface="FSAlbert"/>
                <a:sym typeface="FSAlbert"/>
              </a:defRPr>
            </a:lvl1pPr>
          </a:lstStyle>
          <a:p>
            <a:r>
              <a:rPr lang="en-GB" dirty="0" smtClean="0"/>
              <a:t>6 Terms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851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8F82939-ADCF-4570-82F6-766A085CA9B6}"/>
              </a:ext>
            </a:extLst>
          </p:cNvPr>
          <p:cNvSpPr/>
          <p:nvPr/>
        </p:nvSpPr>
        <p:spPr>
          <a:xfrm>
            <a:off x="7694644" y="5579706"/>
            <a:ext cx="4497356" cy="127829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79C9EB-5AD1-476C-9192-3341889058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D7D62-06B5-43ED-AA55-A3CCB20D1D5E}"/>
              </a:ext>
            </a:extLst>
          </p:cNvPr>
          <p:cNvSpPr txBox="1"/>
          <p:nvPr/>
        </p:nvSpPr>
        <p:spPr>
          <a:xfrm>
            <a:off x="254302" y="2705725"/>
            <a:ext cx="60448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bg1"/>
                </a:solidFill>
                <a:latin typeface="Avenir Black" panose="020B0803020203020204" pitchFamily="34" charset="0"/>
              </a:rPr>
              <a:t>Questions</a:t>
            </a:r>
            <a:r>
              <a:rPr lang="en-GB" sz="6000" dirty="0">
                <a:solidFill>
                  <a:schemeClr val="bg1"/>
                </a:solidFill>
                <a:latin typeface="Avenir Black" panose="020B0803020203020204" pitchFamily="34" charset="0"/>
              </a:rPr>
              <a:t>?</a:t>
            </a:r>
            <a:endParaRPr lang="en-GB" sz="3200" dirty="0">
              <a:solidFill>
                <a:schemeClr val="bg1"/>
              </a:solidFill>
              <a:latin typeface="Avenir" panose="020B05030202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240D3-C06B-4ABB-B63F-F829C7CB42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883" y="5240776"/>
            <a:ext cx="2821426" cy="19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3811</TotalTime>
  <Words>307</Words>
  <Application>Microsoft Office PowerPoint</Application>
  <PresentationFormat>Widescreen</PresentationFormat>
  <Paragraphs>82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</vt:lpstr>
      <vt:lpstr>Avenir Black</vt:lpstr>
      <vt:lpstr>Calibri</vt:lpstr>
      <vt:lpstr>Calibri Light</vt:lpstr>
      <vt:lpstr>FSAlbert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Tunnah</dc:creator>
  <cp:lastModifiedBy>Komilla Marwaha</cp:lastModifiedBy>
  <cp:revision>90</cp:revision>
  <cp:lastPrinted>2018-09-03T06:48:21Z</cp:lastPrinted>
  <dcterms:created xsi:type="dcterms:W3CDTF">2018-01-24T08:52:55Z</dcterms:created>
  <dcterms:modified xsi:type="dcterms:W3CDTF">2018-10-11T07:27:27Z</dcterms:modified>
</cp:coreProperties>
</file>