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346" r:id="rId3"/>
    <p:sldId id="331" r:id="rId4"/>
    <p:sldId id="332" r:id="rId5"/>
    <p:sldId id="333" r:id="rId6"/>
    <p:sldId id="335" r:id="rId7"/>
    <p:sldId id="307" r:id="rId8"/>
    <p:sldId id="349" r:id="rId9"/>
    <p:sldId id="350" r:id="rId10"/>
    <p:sldId id="351" r:id="rId11"/>
    <p:sldId id="355" r:id="rId12"/>
    <p:sldId id="356" r:id="rId13"/>
    <p:sldId id="357" r:id="rId14"/>
    <p:sldId id="342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8" autoAdjust="0"/>
    <p:restoredTop sz="87411" autoAdjust="0"/>
  </p:normalViewPr>
  <p:slideViewPr>
    <p:cSldViewPr>
      <p:cViewPr varScale="1">
        <p:scale>
          <a:sx n="101" d="100"/>
          <a:sy n="101" d="100"/>
        </p:scale>
        <p:origin x="19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92E6E-15A8-4201-A6DA-D6232F65F427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DB6A0-C8C3-43F4-8282-FF2D67570E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5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381264-1F0E-42D8-BEB4-616B4C256A62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1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B6A0-C8C3-43F4-8282-FF2D67570EC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255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some of these rewards</a:t>
            </a:r>
            <a:r>
              <a:rPr lang="en-GB" baseline="0" dirty="0" smtClean="0"/>
              <a:t> haven’t started yet. Ask parents if there are rewards they feel would work in getting their children into school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B6A0-C8C3-43F4-8282-FF2D67570EC6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03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Must be requested</a:t>
            </a:r>
            <a:r>
              <a:rPr lang="en-GB" baseline="0" dirty="0" smtClean="0"/>
              <a:t> 3 weeks before </a:t>
            </a:r>
          </a:p>
          <a:p>
            <a:r>
              <a:rPr lang="en-GB" baseline="0" dirty="0" smtClean="0"/>
              <a:t>Each absence will be considered on an individual basis</a:t>
            </a:r>
          </a:p>
          <a:p>
            <a:r>
              <a:rPr lang="en-GB" baseline="0" dirty="0" smtClean="0"/>
              <a:t>Absence will not be authorised for just a holiday</a:t>
            </a:r>
          </a:p>
          <a:p>
            <a:r>
              <a:rPr lang="en-GB" baseline="0" dirty="0" smtClean="0"/>
              <a:t>Discuss how parent/carers can support us with illness (if the child has temperature/thrown up) don’t send them in other wise to encourage children to come in. After 5 sessions unwell school may ask for a doctor’s note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B6A0-C8C3-43F4-8282-FF2D67570EC6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5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6021-6E93-49EE-8E54-D5616098E402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4E7A-9E7C-42B4-9A6D-E1B9D375CE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6021-6E93-49EE-8E54-D5616098E402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4E7A-9E7C-42B4-9A6D-E1B9D375CE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6021-6E93-49EE-8E54-D5616098E402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4E7A-9E7C-42B4-9A6D-E1B9D375CE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BC6896-78F3-4385-BCAA-5A5A576583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6528818"/>
      </p:ext>
    </p:extLst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6021-6E93-49EE-8E54-D5616098E402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4E7A-9E7C-42B4-9A6D-E1B9D375CE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6021-6E93-49EE-8E54-D5616098E402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4E7A-9E7C-42B4-9A6D-E1B9D375CE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6021-6E93-49EE-8E54-D5616098E402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4E7A-9E7C-42B4-9A6D-E1B9D375CE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6021-6E93-49EE-8E54-D5616098E402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4E7A-9E7C-42B4-9A6D-E1B9D375CE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6021-6E93-49EE-8E54-D5616098E402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4E7A-9E7C-42B4-9A6D-E1B9D375CE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6021-6E93-49EE-8E54-D5616098E402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4E7A-9E7C-42B4-9A6D-E1B9D375CE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6021-6E93-49EE-8E54-D5616098E402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4E7A-9E7C-42B4-9A6D-E1B9D375CE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6021-6E93-49EE-8E54-D5616098E402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4E7A-9E7C-42B4-9A6D-E1B9D375CE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56021-6E93-49EE-8E54-D5616098E402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04E7A-9E7C-42B4-9A6D-E1B9D375CE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1241425" y="1988840"/>
            <a:ext cx="6502400" cy="4869160"/>
            <a:chOff x="2190751" y="420313"/>
            <a:chExt cx="7353300" cy="3641888"/>
          </a:xfrm>
        </p:grpSpPr>
        <p:sp>
          <p:nvSpPr>
            <p:cNvPr id="5" name="Rectangle 4"/>
            <p:cNvSpPr/>
            <p:nvPr/>
          </p:nvSpPr>
          <p:spPr>
            <a:xfrm>
              <a:off x="2190751" y="3366606"/>
              <a:ext cx="7353300" cy="69559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dirty="0" smtClean="0">
                  <a:solidFill>
                    <a:prstClr val="white"/>
                  </a:solidFill>
                </a:rPr>
                <a:t>What does good attendance mean?</a:t>
              </a:r>
              <a:endParaRPr lang="en-GB" sz="2000" dirty="0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190751" y="420313"/>
              <a:ext cx="7353300" cy="2960067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6600" b="1" dirty="0" smtClean="0">
                  <a:solidFill>
                    <a:prstClr val="white"/>
                  </a:solidFill>
                  <a:cs typeface="Arial" panose="020B0604020202020204" pitchFamily="34" charset="0"/>
                </a:rPr>
                <a:t>Improving Attendance at Filton Avenue</a:t>
              </a: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39" y="283707"/>
            <a:ext cx="2808000" cy="680923"/>
          </a:xfrm>
          <a:prstGeom prst="rect">
            <a:avLst/>
          </a:prstGeom>
        </p:spPr>
      </p:pic>
      <p:sp>
        <p:nvSpPr>
          <p:cNvPr id="8" name="Rectangle 2"/>
          <p:cNvSpPr txBox="1"/>
          <p:nvPr/>
        </p:nvSpPr>
        <p:spPr>
          <a:xfrm>
            <a:off x="308997" y="436606"/>
            <a:ext cx="4740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Together on a Journey Towards Success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4629973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1300" y="1412776"/>
            <a:ext cx="7859216" cy="43957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altLang="en-US" b="1" dirty="0" smtClean="0">
                <a:solidFill>
                  <a:schemeClr val="accent1"/>
                </a:solidFill>
              </a:rPr>
              <a:t>Phone</a:t>
            </a:r>
            <a:r>
              <a:rPr lang="en-GB" altLang="en-US" dirty="0" smtClean="0"/>
              <a:t> us as soon as possible to tell us why your child is absent, and when you expect them to return. Know the school routine for alerting us to absence.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dirty="0" smtClean="0"/>
              <a:t>Only grant days at home for </a:t>
            </a:r>
            <a:r>
              <a:rPr lang="en-GB" altLang="en-US" b="1" dirty="0" smtClean="0">
                <a:solidFill>
                  <a:schemeClr val="accent1"/>
                </a:solidFill>
              </a:rPr>
              <a:t>genuine</a:t>
            </a:r>
            <a:r>
              <a:rPr lang="en-GB" altLang="en-US" dirty="0" smtClean="0"/>
              <a:t> illness.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b="1" dirty="0" smtClean="0">
                <a:solidFill>
                  <a:schemeClr val="accent1"/>
                </a:solidFill>
              </a:rPr>
              <a:t>Avoid</a:t>
            </a:r>
            <a:r>
              <a:rPr lang="en-GB" altLang="en-US" dirty="0" smtClean="0"/>
              <a:t> taking holidays in school time.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dirty="0"/>
              <a:t>Know </a:t>
            </a:r>
            <a:r>
              <a:rPr lang="en-GB" altLang="en-US" b="1" dirty="0">
                <a:solidFill>
                  <a:schemeClr val="accent1"/>
                </a:solidFill>
              </a:rPr>
              <a:t>routines</a:t>
            </a:r>
            <a:r>
              <a:rPr lang="en-GB" altLang="en-US" dirty="0">
                <a:solidFill>
                  <a:srgbClr val="00FF00"/>
                </a:solidFill>
              </a:rPr>
              <a:t> </a:t>
            </a:r>
            <a:r>
              <a:rPr lang="en-GB" altLang="en-US" dirty="0"/>
              <a:t>of the school </a:t>
            </a:r>
            <a:r>
              <a:rPr lang="en-GB" altLang="en-US" b="1" dirty="0">
                <a:solidFill>
                  <a:schemeClr val="accent1"/>
                </a:solidFill>
              </a:rPr>
              <a:t>day</a:t>
            </a:r>
            <a:r>
              <a:rPr lang="en-GB" altLang="en-US" dirty="0"/>
              <a:t> to avoid issues, e.g. have they got their PE kit? </a:t>
            </a:r>
          </a:p>
          <a:p>
            <a:pPr>
              <a:lnSpc>
                <a:spcPct val="90000"/>
              </a:lnSpc>
              <a:defRPr/>
            </a:pPr>
            <a:endParaRPr lang="en-GB" altLang="en-US" dirty="0" smtClean="0"/>
          </a:p>
        </p:txBody>
      </p:sp>
      <p:pic>
        <p:nvPicPr>
          <p:cNvPr id="18436" name="Picture 4" descr="MCj038415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45224"/>
            <a:ext cx="1381635" cy="118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0" y="325066"/>
            <a:ext cx="8255000" cy="720000"/>
            <a:chOff x="0" y="404601"/>
            <a:chExt cx="9715500" cy="695916"/>
          </a:xfrm>
        </p:grpSpPr>
        <p:sp>
          <p:nvSpPr>
            <p:cNvPr id="10" name="Rectangle 9"/>
            <p:cNvSpPr/>
            <p:nvPr/>
          </p:nvSpPr>
          <p:spPr>
            <a:xfrm>
              <a:off x="0" y="404602"/>
              <a:ext cx="695915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chemeClr val="bg1"/>
                  </a:solidFill>
                </a:rPr>
                <a:t>Ways for parents to encourage excellent attendance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080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3600" dirty="0" smtClean="0"/>
              <a:t>If a school can </a:t>
            </a:r>
            <a:r>
              <a:rPr lang="en-GB" altLang="en-US" sz="3600" b="1" dirty="0" smtClean="0">
                <a:solidFill>
                  <a:schemeClr val="accent1"/>
                </a:solidFill>
              </a:rPr>
              <a:t>improve</a:t>
            </a:r>
            <a:r>
              <a:rPr lang="en-GB" altLang="en-US" sz="3600" dirty="0" smtClean="0"/>
              <a:t> attendance by </a:t>
            </a:r>
            <a:r>
              <a:rPr lang="en-GB" altLang="en-US" sz="3600" b="1" dirty="0" smtClean="0">
                <a:solidFill>
                  <a:schemeClr val="accent1"/>
                </a:solidFill>
              </a:rPr>
              <a:t>1%</a:t>
            </a:r>
            <a:r>
              <a:rPr lang="en-GB" altLang="en-US" sz="3600" b="1" dirty="0" smtClean="0"/>
              <a:t>, </a:t>
            </a:r>
            <a:r>
              <a:rPr lang="en-GB" altLang="en-US" sz="3600" dirty="0" smtClean="0"/>
              <a:t>they will see a </a:t>
            </a:r>
            <a:r>
              <a:rPr lang="en-GB" altLang="en-US" sz="3600" b="1" dirty="0" smtClean="0">
                <a:solidFill>
                  <a:schemeClr val="accent1"/>
                </a:solidFill>
              </a:rPr>
              <a:t>5-6%</a:t>
            </a:r>
            <a:r>
              <a:rPr lang="en-GB" altLang="en-US" sz="3600" b="1" dirty="0" smtClean="0"/>
              <a:t> </a:t>
            </a:r>
            <a:r>
              <a:rPr lang="en-GB" altLang="en-US" sz="3600" dirty="0" smtClean="0"/>
              <a:t>improvement in </a:t>
            </a:r>
            <a:r>
              <a:rPr lang="en-GB" altLang="en-US" sz="3600" b="1" dirty="0" smtClean="0">
                <a:solidFill>
                  <a:schemeClr val="accent1"/>
                </a:solidFill>
              </a:rPr>
              <a:t>attainment</a:t>
            </a:r>
            <a:r>
              <a:rPr lang="en-GB" altLang="en-US" sz="3600" b="1" dirty="0" smtClean="0"/>
              <a:t>.</a:t>
            </a:r>
            <a:r>
              <a:rPr lang="en-GB" altLang="en-US" sz="3600" dirty="0" smtClean="0"/>
              <a:t> </a:t>
            </a:r>
            <a:r>
              <a:rPr lang="en-GB" altLang="en-US" sz="1400" dirty="0" smtClean="0"/>
              <a:t>(Department for Education and Skills)</a:t>
            </a:r>
            <a:endParaRPr lang="en-GB" altLang="en-US" sz="3600" dirty="0" smtClean="0"/>
          </a:p>
          <a:p>
            <a:pPr eaLnBrk="1" hangingPunct="1">
              <a:defRPr/>
            </a:pPr>
            <a:r>
              <a:rPr lang="en-GB" altLang="en-US" sz="3600" dirty="0" smtClean="0"/>
              <a:t>Please </a:t>
            </a:r>
            <a:r>
              <a:rPr lang="en-GB" altLang="en-US" sz="3600" b="1" dirty="0" smtClean="0">
                <a:solidFill>
                  <a:schemeClr val="accent1"/>
                </a:solidFill>
              </a:rPr>
              <a:t>help</a:t>
            </a:r>
            <a:r>
              <a:rPr lang="en-GB" altLang="en-US" sz="3600" dirty="0" smtClean="0"/>
              <a:t> us and </a:t>
            </a:r>
            <a:r>
              <a:rPr lang="en-GB" altLang="en-US" sz="3600" b="1" dirty="0" smtClean="0">
                <a:solidFill>
                  <a:schemeClr val="accent1"/>
                </a:solidFill>
              </a:rPr>
              <a:t>your child </a:t>
            </a:r>
            <a:r>
              <a:rPr lang="en-GB" altLang="en-US" sz="3600" dirty="0" smtClean="0"/>
              <a:t>by ensuring their attendance remains above </a:t>
            </a:r>
            <a:r>
              <a:rPr lang="en-GB" altLang="en-US" sz="3600" b="1" dirty="0" smtClean="0">
                <a:solidFill>
                  <a:schemeClr val="accent1"/>
                </a:solidFill>
              </a:rPr>
              <a:t>97%</a:t>
            </a:r>
            <a:r>
              <a:rPr lang="en-GB" altLang="en-US" sz="3600" dirty="0" smtClean="0"/>
              <a:t>,</a:t>
            </a:r>
            <a:r>
              <a:rPr lang="en-GB" altLang="en-US" sz="3600" b="1" dirty="0" smtClean="0">
                <a:solidFill>
                  <a:schemeClr val="accent1"/>
                </a:solidFill>
              </a:rPr>
              <a:t> </a:t>
            </a:r>
            <a:r>
              <a:rPr lang="en-GB" altLang="en-US" sz="3600" dirty="0" smtClean="0"/>
              <a:t>allowing them to </a:t>
            </a:r>
            <a:r>
              <a:rPr lang="en-GB" altLang="en-US" sz="3600" b="1" dirty="0" smtClean="0">
                <a:solidFill>
                  <a:schemeClr val="accent1"/>
                </a:solidFill>
              </a:rPr>
              <a:t>achieve</a:t>
            </a:r>
            <a:r>
              <a:rPr lang="en-GB" altLang="en-US" sz="3600" b="1" dirty="0" smtClean="0">
                <a:solidFill>
                  <a:srgbClr val="00FF00"/>
                </a:solidFill>
              </a:rPr>
              <a:t> </a:t>
            </a:r>
            <a:r>
              <a:rPr lang="en-GB" altLang="en-US" sz="3600" dirty="0" smtClean="0"/>
              <a:t>their potential.	</a:t>
            </a:r>
          </a:p>
        </p:txBody>
      </p:sp>
      <p:pic>
        <p:nvPicPr>
          <p:cNvPr id="22532" name="Picture 4" descr="MCj039828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01208"/>
            <a:ext cx="182721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0" y="332656"/>
            <a:ext cx="8316416" cy="720000"/>
            <a:chOff x="0" y="404601"/>
            <a:chExt cx="9715500" cy="695916"/>
          </a:xfrm>
        </p:grpSpPr>
        <p:sp>
          <p:nvSpPr>
            <p:cNvPr id="7" name="Rectangle 6"/>
            <p:cNvSpPr/>
            <p:nvPr/>
          </p:nvSpPr>
          <p:spPr>
            <a:xfrm>
              <a:off x="0" y="404602"/>
              <a:ext cx="695915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sz="3200" dirty="0" smtClean="0">
                  <a:solidFill>
                    <a:schemeClr val="bg1"/>
                  </a:solidFill>
                </a:rPr>
                <a:t>Attend and Achieve!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77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00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Stickers </a:t>
            </a:r>
          </a:p>
          <a:p>
            <a:r>
              <a:rPr lang="en-GB" dirty="0" smtClean="0"/>
              <a:t>Termly certificates for pupils in the Green Band</a:t>
            </a:r>
          </a:p>
          <a:p>
            <a:r>
              <a:rPr lang="en-GB" dirty="0" smtClean="0"/>
              <a:t>Praise in assemblies and on display</a:t>
            </a:r>
          </a:p>
          <a:p>
            <a:r>
              <a:rPr lang="en-GB" dirty="0" smtClean="0"/>
              <a:t>Class with the highest attendance has extra weekly playtime</a:t>
            </a:r>
          </a:p>
          <a:p>
            <a:r>
              <a:rPr lang="en-GB" dirty="0" smtClean="0"/>
              <a:t>End of term book raffles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332656"/>
            <a:ext cx="8255000" cy="720000"/>
            <a:chOff x="0" y="404601"/>
            <a:chExt cx="9715500" cy="695916"/>
          </a:xfrm>
        </p:grpSpPr>
        <p:sp>
          <p:nvSpPr>
            <p:cNvPr id="5" name="Rectangle 4"/>
            <p:cNvSpPr/>
            <p:nvPr/>
          </p:nvSpPr>
          <p:spPr>
            <a:xfrm>
              <a:off x="0" y="404602"/>
              <a:ext cx="695915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sz="3200" dirty="0" smtClean="0">
                  <a:solidFill>
                    <a:schemeClr val="bg1"/>
                  </a:solidFill>
                </a:rPr>
                <a:t>Rewards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007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00" y="1310034"/>
            <a:ext cx="8095500" cy="5359326"/>
          </a:xfrm>
        </p:spPr>
        <p:txBody>
          <a:bodyPr>
            <a:noAutofit/>
          </a:bodyPr>
          <a:lstStyle/>
          <a:p>
            <a:r>
              <a:rPr lang="en-GB" sz="2400" dirty="0" smtClean="0"/>
              <a:t>Requesting absence</a:t>
            </a:r>
          </a:p>
          <a:p>
            <a:r>
              <a:rPr lang="en-GB" sz="2400" dirty="0" smtClean="0"/>
              <a:t>Illness </a:t>
            </a:r>
          </a:p>
          <a:p>
            <a:pPr marL="0" indent="0" algn="ctr">
              <a:buNone/>
            </a:pPr>
            <a:endParaRPr lang="en-GB" sz="1400" u="sng" dirty="0" smtClean="0"/>
          </a:p>
          <a:p>
            <a:pPr marL="0" indent="0">
              <a:buNone/>
            </a:pPr>
            <a:r>
              <a:rPr lang="en-GB" sz="2000" u="sng" dirty="0" smtClean="0"/>
              <a:t>Attendance follow up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Letter 1 – Letter highlighting attendance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Letter 2 – Meeting with an Assistant Head Teacher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Letter 3 – Meeting with Head of School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Letter 4 – Penalty Notice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Letter 5 – (potential) Court Order</a:t>
            </a:r>
            <a:endParaRPr lang="en-GB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332656"/>
            <a:ext cx="8255000" cy="720000"/>
            <a:chOff x="0" y="404601"/>
            <a:chExt cx="9715500" cy="695916"/>
          </a:xfrm>
        </p:grpSpPr>
        <p:sp>
          <p:nvSpPr>
            <p:cNvPr id="6" name="Rectangle 5"/>
            <p:cNvSpPr/>
            <p:nvPr/>
          </p:nvSpPr>
          <p:spPr>
            <a:xfrm>
              <a:off x="0" y="404602"/>
              <a:ext cx="695915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sz="3200" dirty="0" smtClean="0">
                  <a:solidFill>
                    <a:schemeClr val="bg1"/>
                  </a:solidFill>
                </a:rPr>
                <a:t>Procedures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Down Arrow 7"/>
          <p:cNvSpPr/>
          <p:nvPr/>
        </p:nvSpPr>
        <p:spPr>
          <a:xfrm>
            <a:off x="1001742" y="3573016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1001742" y="4253242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1001742" y="4981334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1001742" y="5775651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830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9440" y="2780928"/>
            <a:ext cx="7772400" cy="1143000"/>
          </a:xfrm>
        </p:spPr>
        <p:txBody>
          <a:bodyPr/>
          <a:lstStyle/>
          <a:p>
            <a:r>
              <a:rPr lang="en-GB" altLang="en-US" sz="6000" b="1" dirty="0">
                <a:solidFill>
                  <a:schemeClr val="tx1"/>
                </a:solidFill>
              </a:rPr>
              <a:t>Every Lesson Counts….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332656"/>
            <a:ext cx="7308304" cy="720000"/>
            <a:chOff x="-28905" y="404601"/>
            <a:chExt cx="9744405" cy="695916"/>
          </a:xfrm>
        </p:grpSpPr>
        <p:sp>
          <p:nvSpPr>
            <p:cNvPr id="4" name="Rectangle 3"/>
            <p:cNvSpPr/>
            <p:nvPr/>
          </p:nvSpPr>
          <p:spPr>
            <a:xfrm>
              <a:off x="-28905" y="404602"/>
              <a:ext cx="724820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sz="3200" dirty="0" smtClean="0">
                  <a:solidFill>
                    <a:schemeClr val="bg1"/>
                  </a:solidFill>
                </a:rPr>
                <a:t>Attendance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70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936" y="1035620"/>
            <a:ext cx="8229600" cy="4899025"/>
          </a:xfrm>
        </p:spPr>
        <p:txBody>
          <a:bodyPr/>
          <a:lstStyle/>
          <a:p>
            <a:pPr eaLnBrk="1" hangingPunct="1">
              <a:defRPr/>
            </a:pPr>
            <a:endParaRPr lang="en-GB" altLang="en-US" sz="2000" dirty="0" smtClean="0"/>
          </a:p>
          <a:p>
            <a:pPr eaLnBrk="1" hangingPunct="1">
              <a:defRPr/>
            </a:pPr>
            <a:r>
              <a:rPr lang="en-GB" altLang="en-US" sz="3600" dirty="0" smtClean="0"/>
              <a:t>Do you know what your child's attendance is?</a:t>
            </a:r>
          </a:p>
          <a:p>
            <a:pPr eaLnBrk="1" hangingPunct="1">
              <a:defRPr/>
            </a:pPr>
            <a:endParaRPr lang="en-GB" altLang="en-US" sz="1600" dirty="0" smtClean="0"/>
          </a:p>
          <a:p>
            <a:pPr eaLnBrk="1" hangingPunct="1">
              <a:defRPr/>
            </a:pPr>
            <a:r>
              <a:rPr lang="en-GB" altLang="en-US" sz="3600" dirty="0" smtClean="0"/>
              <a:t>Do you know what it means?</a:t>
            </a:r>
          </a:p>
          <a:p>
            <a:pPr eaLnBrk="1" hangingPunct="1">
              <a:defRPr/>
            </a:pPr>
            <a:endParaRPr lang="en-GB" altLang="en-US" sz="1600" dirty="0"/>
          </a:p>
          <a:p>
            <a:pPr eaLnBrk="1" hangingPunct="1">
              <a:defRPr/>
            </a:pPr>
            <a:r>
              <a:rPr lang="en-GB" altLang="en-US" sz="3600" dirty="0" smtClean="0"/>
              <a:t>Do you know how it can affect their potential academic outcomes?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sz="36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332656"/>
            <a:ext cx="7286625" cy="720000"/>
            <a:chOff x="0" y="404601"/>
            <a:chExt cx="9715500" cy="695916"/>
          </a:xfrm>
        </p:grpSpPr>
        <p:sp>
          <p:nvSpPr>
            <p:cNvPr id="5" name="Rectangle 4"/>
            <p:cNvSpPr/>
            <p:nvPr/>
          </p:nvSpPr>
          <p:spPr>
            <a:xfrm>
              <a:off x="0" y="404602"/>
              <a:ext cx="695915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sz="3200" dirty="0" smtClean="0">
                  <a:solidFill>
                    <a:schemeClr val="bg1"/>
                  </a:solidFill>
                </a:rPr>
                <a:t>Attendance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302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638" y="1556792"/>
            <a:ext cx="8229600" cy="48472"/>
          </a:xfrm>
        </p:spPr>
        <p:txBody>
          <a:bodyPr>
            <a:normAutofit fontScale="90000"/>
          </a:bodyPr>
          <a:lstStyle/>
          <a:p>
            <a:pPr algn="l"/>
            <a:r>
              <a:rPr lang="en-GB" altLang="en-US" sz="4000" dirty="0" smtClean="0"/>
              <a:t/>
            </a:r>
            <a:br>
              <a:rPr lang="en-GB" altLang="en-US" sz="4000" dirty="0" smtClean="0"/>
            </a:br>
            <a:r>
              <a:rPr lang="en-GB" altLang="en-US" sz="4000" dirty="0"/>
              <a:t/>
            </a:r>
            <a:br>
              <a:rPr lang="en-GB" altLang="en-US" sz="4000" dirty="0"/>
            </a:br>
            <a:r>
              <a:rPr lang="en-GB" altLang="en-US" sz="4000" dirty="0" smtClean="0"/>
              <a:t/>
            </a:r>
            <a:br>
              <a:rPr lang="en-GB" altLang="en-US" sz="4000" dirty="0" smtClean="0"/>
            </a:br>
            <a:r>
              <a:rPr lang="en-GB" altLang="en-US" sz="4000" dirty="0"/>
              <a:t>This is Simon. He is in Year 4 and has 90% attendance.</a:t>
            </a:r>
            <a:br>
              <a:rPr lang="en-GB" altLang="en-US" sz="4000" dirty="0"/>
            </a:br>
            <a:endParaRPr lang="en-GB" altLang="en-US" sz="4000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638" y="3305344"/>
            <a:ext cx="8229600" cy="3201988"/>
          </a:xfrm>
        </p:spPr>
        <p:txBody>
          <a:bodyPr/>
          <a:lstStyle/>
          <a:p>
            <a:r>
              <a:rPr lang="en-GB" altLang="en-US" dirty="0"/>
              <a:t>Is that good?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dirty="0"/>
          </a:p>
          <a:p>
            <a:r>
              <a:rPr lang="en-GB" altLang="en-US" dirty="0"/>
              <a:t>What does this mean? </a:t>
            </a:r>
          </a:p>
        </p:txBody>
      </p:sp>
      <p:pic>
        <p:nvPicPr>
          <p:cNvPr id="1239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924175"/>
            <a:ext cx="4229100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332656"/>
            <a:ext cx="7286625" cy="720000"/>
            <a:chOff x="0" y="404601"/>
            <a:chExt cx="9715500" cy="695916"/>
          </a:xfrm>
        </p:grpSpPr>
        <p:sp>
          <p:nvSpPr>
            <p:cNvPr id="6" name="Rectangle 5"/>
            <p:cNvSpPr/>
            <p:nvPr/>
          </p:nvSpPr>
          <p:spPr>
            <a:xfrm>
              <a:off x="0" y="404602"/>
              <a:ext cx="695915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sz="3200" dirty="0" smtClean="0">
                  <a:solidFill>
                    <a:schemeClr val="bg1"/>
                  </a:solidFill>
                </a:rPr>
                <a:t>Attendance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909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8472" y="1700809"/>
            <a:ext cx="8002587" cy="1584176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3600" b="1" dirty="0">
                <a:solidFill>
                  <a:schemeClr val="accent1"/>
                </a:solidFill>
              </a:rPr>
              <a:t>90%</a:t>
            </a:r>
            <a:r>
              <a:rPr lang="en-GB" altLang="en-US" sz="3600" dirty="0">
                <a:solidFill>
                  <a:schemeClr val="accent1"/>
                </a:solidFill>
              </a:rPr>
              <a:t> </a:t>
            </a:r>
            <a:r>
              <a:rPr lang="en-GB" altLang="en-US" sz="3600" dirty="0"/>
              <a:t>attendance </a:t>
            </a:r>
            <a:r>
              <a:rPr lang="en-GB" altLang="en-US" sz="3600" b="1" dirty="0"/>
              <a:t>=</a:t>
            </a:r>
            <a:r>
              <a:rPr lang="en-GB" altLang="en-US" sz="3600" dirty="0"/>
              <a:t> </a:t>
            </a:r>
            <a:r>
              <a:rPr lang="en-GB" altLang="en-US" sz="3600" b="1" dirty="0">
                <a:solidFill>
                  <a:schemeClr val="accent1"/>
                </a:solidFill>
              </a:rPr>
              <a:t>½ day missed</a:t>
            </a:r>
            <a:r>
              <a:rPr lang="en-GB" altLang="en-US" sz="3600" dirty="0">
                <a:solidFill>
                  <a:schemeClr val="accent1"/>
                </a:solidFill>
              </a:rPr>
              <a:t> </a:t>
            </a:r>
            <a:r>
              <a:rPr lang="en-GB" altLang="en-US" sz="3600" dirty="0"/>
              <a:t>every week!!</a:t>
            </a:r>
          </a:p>
          <a:p>
            <a:endParaRPr lang="en-GB" altLang="en-US" sz="2800" dirty="0"/>
          </a:p>
          <a:p>
            <a:endParaRPr lang="en-GB" altLang="en-US" sz="2800" dirty="0"/>
          </a:p>
          <a:p>
            <a:endParaRPr lang="en-GB" altLang="en-US" sz="2800" dirty="0"/>
          </a:p>
        </p:txBody>
      </p:sp>
      <p:pic>
        <p:nvPicPr>
          <p:cNvPr id="124932" name="Picture 4" descr="attenda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27"/>
          <a:stretch>
            <a:fillRect/>
          </a:stretch>
        </p:blipFill>
        <p:spPr bwMode="auto">
          <a:xfrm>
            <a:off x="368472" y="3376493"/>
            <a:ext cx="3025775" cy="27225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5027" name="Group 9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4949051"/>
              </p:ext>
            </p:extLst>
          </p:nvPr>
        </p:nvGraphicFramePr>
        <p:xfrm>
          <a:off x="3635896" y="3537173"/>
          <a:ext cx="5113338" cy="1584326"/>
        </p:xfrm>
        <a:graphic>
          <a:graphicData uri="http://schemas.openxmlformats.org/drawingml/2006/table">
            <a:tbl>
              <a:tblPr/>
              <a:tblGrid>
                <a:gridCol w="1022350">
                  <a:extLst>
                    <a:ext uri="{9D8B030D-6E8A-4147-A177-3AD203B41FA5}">
                      <a16:colId xmlns:a16="http://schemas.microsoft.com/office/drawing/2014/main" val="1535369601"/>
                    </a:ext>
                  </a:extLst>
                </a:gridCol>
                <a:gridCol w="1023938">
                  <a:extLst>
                    <a:ext uri="{9D8B030D-6E8A-4147-A177-3AD203B41FA5}">
                      <a16:colId xmlns:a16="http://schemas.microsoft.com/office/drawing/2014/main" val="3803599214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3932630686"/>
                    </a:ext>
                  </a:extLst>
                </a:gridCol>
                <a:gridCol w="509587">
                  <a:extLst>
                    <a:ext uri="{9D8B030D-6E8A-4147-A177-3AD203B41FA5}">
                      <a16:colId xmlns:a16="http://schemas.microsoft.com/office/drawing/2014/main" val="3807620656"/>
                    </a:ext>
                  </a:extLst>
                </a:gridCol>
                <a:gridCol w="1022350">
                  <a:extLst>
                    <a:ext uri="{9D8B030D-6E8A-4147-A177-3AD203B41FA5}">
                      <a16:colId xmlns:a16="http://schemas.microsoft.com/office/drawing/2014/main" val="3560396083"/>
                    </a:ext>
                  </a:extLst>
                </a:gridCol>
                <a:gridCol w="1023938">
                  <a:extLst>
                    <a:ext uri="{9D8B030D-6E8A-4147-A177-3AD203B41FA5}">
                      <a16:colId xmlns:a16="http://schemas.microsoft.com/office/drawing/2014/main" val="2094042961"/>
                    </a:ext>
                  </a:extLst>
                </a:gridCol>
              </a:tblGrid>
              <a:tr h="928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Mon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Tue</a:t>
                      </a:r>
                      <a:endParaRPr kumimoji="0" lang="en-GB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Wed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Thur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Fri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640024"/>
                  </a:ext>
                </a:extLst>
              </a:tr>
              <a:tr h="65563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UpDiag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GB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UpDiag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224496"/>
                  </a:ext>
                </a:extLst>
              </a:tr>
            </a:tbl>
          </a:graphicData>
        </a:graphic>
      </p:graphicFrame>
      <p:sp>
        <p:nvSpPr>
          <p:cNvPr id="125018" name="Rectangle 90"/>
          <p:cNvSpPr>
            <a:spLocks noChangeArrowheads="1"/>
          </p:cNvSpPr>
          <p:nvPr/>
        </p:nvSpPr>
        <p:spPr bwMode="auto">
          <a:xfrm>
            <a:off x="4157613" y="5735624"/>
            <a:ext cx="3709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000" b="1" dirty="0">
                <a:latin typeface="Arial" panose="020B0604020202020204" pitchFamily="34" charset="0"/>
              </a:rPr>
              <a:t>Absent half a day every week</a:t>
            </a:r>
          </a:p>
        </p:txBody>
      </p:sp>
      <p:sp>
        <p:nvSpPr>
          <p:cNvPr id="125020" name="AutoShape 92"/>
          <p:cNvSpPr>
            <a:spLocks noChangeArrowheads="1"/>
          </p:cNvSpPr>
          <p:nvPr/>
        </p:nvSpPr>
        <p:spPr bwMode="auto">
          <a:xfrm>
            <a:off x="5867697" y="4941168"/>
            <a:ext cx="144463" cy="719137"/>
          </a:xfrm>
          <a:prstGeom prst="upArrow">
            <a:avLst>
              <a:gd name="adj1" fmla="val 50000"/>
              <a:gd name="adj2" fmla="val 12445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-7938" y="332656"/>
            <a:ext cx="7286625" cy="720000"/>
            <a:chOff x="0" y="404601"/>
            <a:chExt cx="9715500" cy="695916"/>
          </a:xfrm>
        </p:grpSpPr>
        <p:sp>
          <p:nvSpPr>
            <p:cNvPr id="10" name="Rectangle 9"/>
            <p:cNvSpPr/>
            <p:nvPr/>
          </p:nvSpPr>
          <p:spPr>
            <a:xfrm>
              <a:off x="0" y="404602"/>
              <a:ext cx="695915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sz="3200" dirty="0" smtClean="0">
                  <a:solidFill>
                    <a:schemeClr val="bg1"/>
                  </a:solidFill>
                </a:rPr>
                <a:t>90 % attendance, is it good?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9303257"/>
      </p:ext>
    </p:extLst>
  </p:cSld>
  <p:clrMapOvr>
    <a:masterClrMapping/>
  </p:clrMapOvr>
  <p:transition advTm="1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3196"/>
            <a:ext cx="8291513" cy="1376363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3600" b="1" dirty="0">
                <a:solidFill>
                  <a:schemeClr val="accent1"/>
                </a:solidFill>
              </a:rPr>
              <a:t>1 school year</a:t>
            </a:r>
            <a:r>
              <a:rPr lang="en-GB" altLang="en-US" sz="3600" dirty="0">
                <a:solidFill>
                  <a:schemeClr val="accent1"/>
                </a:solidFill>
              </a:rPr>
              <a:t> </a:t>
            </a:r>
            <a:r>
              <a:rPr lang="en-GB" altLang="en-US" sz="3600" dirty="0"/>
              <a:t>at </a:t>
            </a:r>
            <a:r>
              <a:rPr lang="en-GB" altLang="en-US" sz="3600" b="1" dirty="0">
                <a:solidFill>
                  <a:schemeClr val="accent1"/>
                </a:solidFill>
              </a:rPr>
              <a:t>90%</a:t>
            </a:r>
            <a:r>
              <a:rPr lang="en-GB" altLang="en-US" sz="3600" dirty="0">
                <a:solidFill>
                  <a:schemeClr val="accent1"/>
                </a:solidFill>
              </a:rPr>
              <a:t> </a:t>
            </a:r>
            <a:r>
              <a:rPr lang="en-GB" altLang="en-US" sz="3600" dirty="0"/>
              <a:t>attendance = </a:t>
            </a:r>
            <a:r>
              <a:rPr lang="en-GB" altLang="en-US" sz="3600" b="1" dirty="0">
                <a:solidFill>
                  <a:schemeClr val="accent1"/>
                </a:solidFill>
              </a:rPr>
              <a:t>4</a:t>
            </a:r>
            <a:r>
              <a:rPr lang="en-GB" altLang="en-US" sz="3600" dirty="0">
                <a:solidFill>
                  <a:srgbClr val="00FF00"/>
                </a:solidFill>
              </a:rPr>
              <a:t> </a:t>
            </a:r>
            <a:r>
              <a:rPr lang="en-GB" altLang="en-US" sz="3600" dirty="0"/>
              <a:t>whole weeks of lessons </a:t>
            </a:r>
            <a:r>
              <a:rPr lang="en-GB" altLang="en-US" sz="3600" b="1" dirty="0" smtClean="0">
                <a:solidFill>
                  <a:schemeClr val="accent1"/>
                </a:solidFill>
              </a:rPr>
              <a:t>missed!!!</a:t>
            </a:r>
            <a:endParaRPr lang="en-GB" altLang="en-US" sz="3600" b="1" dirty="0">
              <a:solidFill>
                <a:schemeClr val="accent1"/>
              </a:solidFill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771775" y="350043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CC0000"/>
                </a:solidFill>
                <a:latin typeface="Arial" panose="020B0604020202020204" pitchFamily="34" charset="0"/>
              </a:rPr>
              <a:t>38 school weeks</a:t>
            </a:r>
          </a:p>
        </p:txBody>
      </p:sp>
      <p:graphicFrame>
        <p:nvGraphicFramePr>
          <p:cNvPr id="126116" name="Group 1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46305"/>
              </p:ext>
            </p:extLst>
          </p:nvPr>
        </p:nvGraphicFramePr>
        <p:xfrm>
          <a:off x="986358" y="2838924"/>
          <a:ext cx="6842125" cy="1478280"/>
        </p:xfrm>
        <a:graphic>
          <a:graphicData uri="http://schemas.openxmlformats.org/drawingml/2006/table">
            <a:tbl>
              <a:tblPr/>
              <a:tblGrid>
                <a:gridCol w="2328862">
                  <a:extLst>
                    <a:ext uri="{9D8B030D-6E8A-4147-A177-3AD203B41FA5}">
                      <a16:colId xmlns:a16="http://schemas.microsoft.com/office/drawing/2014/main" val="1036981527"/>
                    </a:ext>
                  </a:extLst>
                </a:gridCol>
                <a:gridCol w="766763">
                  <a:extLst>
                    <a:ext uri="{9D8B030D-6E8A-4147-A177-3AD203B41FA5}">
                      <a16:colId xmlns:a16="http://schemas.microsoft.com/office/drawing/2014/main" val="3065301598"/>
                    </a:ext>
                  </a:extLst>
                </a:gridCol>
                <a:gridCol w="3746500">
                  <a:extLst>
                    <a:ext uri="{9D8B030D-6E8A-4147-A177-3AD203B41FA5}">
                      <a16:colId xmlns:a16="http://schemas.microsoft.com/office/drawing/2014/main" val="2972662909"/>
                    </a:ext>
                  </a:extLst>
                </a:gridCol>
              </a:tblGrid>
              <a:tr h="6286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Sept                                                        July</a:t>
                      </a:r>
                      <a:endParaRPr kumimoji="0" lang="en-GB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582440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GB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tx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42587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635896" y="4501519"/>
            <a:ext cx="2532856" cy="576262"/>
            <a:chOff x="3777993" y="4118290"/>
            <a:chExt cx="2532856" cy="576262"/>
          </a:xfrm>
        </p:grpSpPr>
        <p:sp>
          <p:nvSpPr>
            <p:cNvPr id="126107" name="Rectangle 155"/>
            <p:cNvSpPr>
              <a:spLocks noChangeArrowheads="1"/>
            </p:cNvSpPr>
            <p:nvPr/>
          </p:nvSpPr>
          <p:spPr bwMode="auto">
            <a:xfrm>
              <a:off x="3813712" y="4152473"/>
              <a:ext cx="249713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 b="1" dirty="0">
                  <a:solidFill>
                    <a:srgbClr val="CC0000"/>
                  </a:solidFill>
                  <a:latin typeface="Arial" panose="020B0604020202020204" pitchFamily="34" charset="0"/>
                </a:rPr>
                <a:t>Absent for 4 weeks</a:t>
              </a:r>
            </a:p>
          </p:txBody>
        </p:sp>
        <p:sp>
          <p:nvSpPr>
            <p:cNvPr id="126108" name="AutoShape 156"/>
            <p:cNvSpPr>
              <a:spLocks noChangeArrowheads="1"/>
            </p:cNvSpPr>
            <p:nvPr/>
          </p:nvSpPr>
          <p:spPr bwMode="auto">
            <a:xfrm>
              <a:off x="3777993" y="4118290"/>
              <a:ext cx="71438" cy="576262"/>
            </a:xfrm>
            <a:prstGeom prst="upArrow">
              <a:avLst>
                <a:gd name="adj1" fmla="val 50000"/>
                <a:gd name="adj2" fmla="val 201665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6109" name="AutoShape 157"/>
          <p:cNvSpPr>
            <a:spLocks noChangeArrowheads="1"/>
          </p:cNvSpPr>
          <p:nvPr/>
        </p:nvSpPr>
        <p:spPr bwMode="auto">
          <a:xfrm>
            <a:off x="1620043" y="3255397"/>
            <a:ext cx="5903913" cy="288925"/>
          </a:xfrm>
          <a:prstGeom prst="leftRightArrow">
            <a:avLst>
              <a:gd name="adj1" fmla="val 50000"/>
              <a:gd name="adj2" fmla="val 408681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0" y="332656"/>
            <a:ext cx="7286625" cy="720000"/>
            <a:chOff x="0" y="404601"/>
            <a:chExt cx="9715500" cy="695916"/>
          </a:xfrm>
        </p:grpSpPr>
        <p:sp>
          <p:nvSpPr>
            <p:cNvPr id="12" name="Rectangle 11"/>
            <p:cNvSpPr/>
            <p:nvPr/>
          </p:nvSpPr>
          <p:spPr>
            <a:xfrm>
              <a:off x="0" y="404602"/>
              <a:ext cx="695915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sz="3200" dirty="0" smtClean="0">
                  <a:solidFill>
                    <a:schemeClr val="bg1"/>
                  </a:solidFill>
                </a:rPr>
                <a:t>Every day matters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21936" y="5301208"/>
            <a:ext cx="8154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1"/>
                </a:solidFill>
              </a:rPr>
              <a:t>90% </a:t>
            </a:r>
            <a:r>
              <a:rPr lang="en-GB" sz="3600" dirty="0" smtClean="0"/>
              <a:t>attendance over </a:t>
            </a:r>
            <a:r>
              <a:rPr lang="en-GB" sz="3600" b="1" dirty="0" smtClean="0">
                <a:solidFill>
                  <a:schemeClr val="accent1"/>
                </a:solidFill>
              </a:rPr>
              <a:t>5</a:t>
            </a:r>
            <a:r>
              <a:rPr lang="en-GB" sz="3600" dirty="0" smtClean="0"/>
              <a:t> years of primary school = </a:t>
            </a:r>
            <a:r>
              <a:rPr lang="en-GB" sz="3600" b="1" dirty="0" smtClean="0">
                <a:solidFill>
                  <a:schemeClr val="accent1"/>
                </a:solidFill>
              </a:rPr>
              <a:t>½ </a:t>
            </a:r>
            <a:r>
              <a:rPr lang="en-GB" sz="3600" dirty="0" smtClean="0"/>
              <a:t>a school year missed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05743881"/>
      </p:ext>
    </p:extLst>
  </p:cSld>
  <p:clrMapOvr>
    <a:masterClrMapping/>
  </p:clrMapOvr>
  <p:transition advTm="1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 typeface="Wingdings" panose="05000000000000000000" pitchFamily="2" charset="2"/>
              <a:buNone/>
            </a:pPr>
            <a:r>
              <a:rPr lang="en-GB" altLang="en-US" dirty="0"/>
              <a:t>Research suggests that </a:t>
            </a:r>
            <a:r>
              <a:rPr lang="en-GB" altLang="en-US" sz="4000" b="1" dirty="0">
                <a:solidFill>
                  <a:schemeClr val="accent1"/>
                </a:solidFill>
              </a:rPr>
              <a:t>17 missed school days</a:t>
            </a:r>
            <a:r>
              <a:rPr lang="en-GB" altLang="en-US" dirty="0"/>
              <a:t> a year</a:t>
            </a:r>
            <a:r>
              <a:rPr lang="en-GB" altLang="en-US" dirty="0">
                <a:solidFill>
                  <a:schemeClr val="accent1"/>
                </a:solidFill>
              </a:rPr>
              <a:t> </a:t>
            </a:r>
            <a:r>
              <a:rPr lang="en-GB" altLang="en-US" sz="4400" b="1" dirty="0">
                <a:solidFill>
                  <a:schemeClr val="accent1"/>
                </a:solidFill>
              </a:rPr>
              <a:t>=</a:t>
            </a:r>
            <a:r>
              <a:rPr lang="en-GB" altLang="en-US" dirty="0">
                <a:solidFill>
                  <a:schemeClr val="accent1"/>
                </a:solidFill>
              </a:rPr>
              <a:t> </a:t>
            </a:r>
            <a:r>
              <a:rPr lang="en-GB" altLang="en-US" dirty="0" smtClean="0"/>
              <a:t>a significant risk of underperforming at school</a:t>
            </a:r>
            <a:endParaRPr lang="en-GB" altLang="en-US" dirty="0"/>
          </a:p>
          <a:p>
            <a:pPr algn="r">
              <a:buFont typeface="Wingdings" panose="05000000000000000000" pitchFamily="2" charset="2"/>
              <a:buNone/>
            </a:pPr>
            <a:r>
              <a:rPr lang="en-GB" altLang="en-US" dirty="0"/>
              <a:t>The greater the attendance the greater the achievement.</a:t>
            </a:r>
          </a:p>
        </p:txBody>
      </p:sp>
      <p:pic>
        <p:nvPicPr>
          <p:cNvPr id="128005" name="Picture 5" descr="MCj039748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19638"/>
            <a:ext cx="160972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7" name="Picture 7" descr="MCj039815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604" y="4565650"/>
            <a:ext cx="1362075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8" name="Picture 8" descr="MMj0303470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030788"/>
            <a:ext cx="1655762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11" name="AutoShape 11"/>
          <p:cNvSpPr>
            <a:spLocks noChangeArrowheads="1"/>
          </p:cNvSpPr>
          <p:nvPr/>
        </p:nvSpPr>
        <p:spPr bwMode="auto">
          <a:xfrm rot="19844517">
            <a:off x="632818" y="1219004"/>
            <a:ext cx="431800" cy="2434301"/>
          </a:xfrm>
          <a:prstGeom prst="downArrow">
            <a:avLst>
              <a:gd name="adj1" fmla="val 50000"/>
              <a:gd name="adj2" fmla="val 128309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128012" name="AutoShape 12"/>
          <p:cNvSpPr>
            <a:spLocks noChangeArrowheads="1"/>
          </p:cNvSpPr>
          <p:nvPr/>
        </p:nvSpPr>
        <p:spPr bwMode="auto">
          <a:xfrm rot="10800000">
            <a:off x="7998183" y="4596607"/>
            <a:ext cx="431800" cy="2017712"/>
          </a:xfrm>
          <a:prstGeom prst="downArrow">
            <a:avLst>
              <a:gd name="adj1" fmla="val 50000"/>
              <a:gd name="adj2" fmla="val 116820"/>
            </a:avLst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 altLang="en-US">
              <a:solidFill>
                <a:srgbClr val="00FF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332736"/>
            <a:ext cx="7560840" cy="720000"/>
            <a:chOff x="0" y="404601"/>
            <a:chExt cx="9715500" cy="695916"/>
          </a:xfrm>
        </p:grpSpPr>
        <p:sp>
          <p:nvSpPr>
            <p:cNvPr id="10" name="Rectangle 9"/>
            <p:cNvSpPr/>
            <p:nvPr/>
          </p:nvSpPr>
          <p:spPr>
            <a:xfrm>
              <a:off x="0" y="404602"/>
              <a:ext cx="695915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sz="2800" dirty="0" smtClean="0">
                  <a:solidFill>
                    <a:schemeClr val="bg1"/>
                  </a:solidFill>
                </a:rPr>
                <a:t>What impact might this have on Simon’s life?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4910199"/>
      </p:ext>
    </p:extLst>
  </p:cSld>
  <p:clrMapOvr>
    <a:masterClrMapping/>
  </p:clrMapOvr>
  <p:transition spd="med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80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280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1" grpId="0" animBg="1"/>
      <p:bldP spid="1280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-36512" y="332656"/>
            <a:ext cx="8280920" cy="720000"/>
            <a:chOff x="0" y="404601"/>
            <a:chExt cx="9715500" cy="695916"/>
          </a:xfrm>
        </p:grpSpPr>
        <p:sp>
          <p:nvSpPr>
            <p:cNvPr id="12" name="Rectangle 11"/>
            <p:cNvSpPr/>
            <p:nvPr/>
          </p:nvSpPr>
          <p:spPr>
            <a:xfrm>
              <a:off x="0" y="404602"/>
              <a:ext cx="695915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/>
                <a:t>Attendance at Filton Avenue Primary School</a:t>
              </a:r>
              <a:endParaRPr lang="en-US" sz="2800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340768"/>
            <a:ext cx="3722407" cy="52620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1763" y="1196752"/>
            <a:ext cx="3786661" cy="540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altLang="en-US" sz="4000" dirty="0"/>
              <a:t>So </a:t>
            </a:r>
            <a:r>
              <a:rPr lang="en-GB" altLang="en-US" sz="4000" b="1" dirty="0">
                <a:solidFill>
                  <a:schemeClr val="accent1"/>
                </a:solidFill>
              </a:rPr>
              <a:t>90%</a:t>
            </a:r>
            <a:r>
              <a:rPr lang="en-GB" altLang="en-US" sz="4000" dirty="0">
                <a:solidFill>
                  <a:schemeClr val="accent1"/>
                </a:solidFill>
              </a:rPr>
              <a:t> </a:t>
            </a:r>
            <a:r>
              <a:rPr lang="en-GB" altLang="en-US" sz="4000" dirty="0"/>
              <a:t>is </a:t>
            </a:r>
            <a:r>
              <a:rPr lang="en-GB" altLang="en-US" sz="4000" b="1" dirty="0">
                <a:solidFill>
                  <a:schemeClr val="accent1"/>
                </a:solidFill>
              </a:rPr>
              <a:t>not</a:t>
            </a:r>
            <a:r>
              <a:rPr lang="en-GB" altLang="en-US" sz="4000" dirty="0"/>
              <a:t> as good as it first seemed.</a:t>
            </a:r>
            <a:endParaRPr lang="en-GB" altLang="en-US" sz="4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4000" dirty="0" smtClean="0"/>
              <a:t>What can    do as a parent to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4000" dirty="0" smtClean="0"/>
              <a:t>increase my child's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4000" dirty="0" smtClean="0"/>
              <a:t>attendance?</a:t>
            </a:r>
          </a:p>
        </p:txBody>
      </p:sp>
      <p:pic>
        <p:nvPicPr>
          <p:cNvPr id="16388" name="Picture 4" descr="MCj007871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28751"/>
            <a:ext cx="1108075" cy="268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2627784" y="2996952"/>
            <a:ext cx="5032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400" b="1" dirty="0">
                <a:solidFill>
                  <a:schemeClr val="accent1"/>
                </a:solidFill>
              </a:rPr>
              <a:t>I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36512" y="332656"/>
            <a:ext cx="8280920" cy="720000"/>
            <a:chOff x="0" y="404601"/>
            <a:chExt cx="9715500" cy="695916"/>
          </a:xfrm>
        </p:grpSpPr>
        <p:sp>
          <p:nvSpPr>
            <p:cNvPr id="7" name="Rectangle 6"/>
            <p:cNvSpPr/>
            <p:nvPr/>
          </p:nvSpPr>
          <p:spPr>
            <a:xfrm>
              <a:off x="0" y="404602"/>
              <a:ext cx="695915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/>
                <a:t>Attendance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7727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0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24" y="1412776"/>
            <a:ext cx="7681976" cy="531805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b="1" dirty="0" smtClean="0"/>
              <a:t>It is parental/carer responsibility to ensure their child is at school on time every day.</a:t>
            </a:r>
          </a:p>
          <a:p>
            <a:pPr>
              <a:defRPr/>
            </a:pPr>
            <a:r>
              <a:rPr lang="en-GB" altLang="en-US" dirty="0" smtClean="0"/>
              <a:t>Find out </a:t>
            </a:r>
            <a:r>
              <a:rPr lang="en-GB" altLang="en-US" b="1" dirty="0" smtClean="0">
                <a:solidFill>
                  <a:schemeClr val="accent1"/>
                </a:solidFill>
              </a:rPr>
              <a:t>regularly</a:t>
            </a:r>
            <a:r>
              <a:rPr lang="en-GB" altLang="en-US" dirty="0" smtClean="0"/>
              <a:t> your child's </a:t>
            </a:r>
            <a:r>
              <a:rPr lang="en-GB" altLang="en-US" b="1" dirty="0" smtClean="0">
                <a:solidFill>
                  <a:schemeClr val="accent1"/>
                </a:solidFill>
              </a:rPr>
              <a:t>absence</a:t>
            </a:r>
            <a:r>
              <a:rPr lang="en-GB" altLang="en-US" b="1" dirty="0" smtClean="0"/>
              <a:t>.</a:t>
            </a:r>
            <a:endParaRPr lang="en-GB" altLang="en-US" dirty="0"/>
          </a:p>
          <a:p>
            <a:pPr>
              <a:defRPr/>
            </a:pPr>
            <a:r>
              <a:rPr lang="en-GB" altLang="en-US" b="1" dirty="0" smtClean="0">
                <a:solidFill>
                  <a:schemeClr val="accent1"/>
                </a:solidFill>
              </a:rPr>
              <a:t>Talk</a:t>
            </a:r>
            <a:r>
              <a:rPr lang="en-GB" altLang="en-US" dirty="0" smtClean="0"/>
              <a:t> regularly with your child about school and how they feel about it. They’re more likely to attend if they feel supported and anxieties listened to.</a:t>
            </a:r>
          </a:p>
          <a:p>
            <a:pPr>
              <a:defRPr/>
            </a:pPr>
            <a:r>
              <a:rPr lang="en-GB" altLang="en-US" dirty="0" smtClean="0"/>
              <a:t>Be positive!</a:t>
            </a:r>
          </a:p>
          <a:p>
            <a:pPr>
              <a:defRPr/>
            </a:pPr>
            <a:r>
              <a:rPr lang="en-GB" altLang="en-US" dirty="0" smtClean="0"/>
              <a:t>Be on time.</a:t>
            </a:r>
            <a:endParaRPr lang="en-GB" altLang="en-US" dirty="0"/>
          </a:p>
          <a:p>
            <a:pPr>
              <a:defRPr/>
            </a:pPr>
            <a:endParaRPr lang="en-GB" altLang="en-US" dirty="0" smtClean="0"/>
          </a:p>
        </p:txBody>
      </p:sp>
      <p:pic>
        <p:nvPicPr>
          <p:cNvPr id="17412" name="Picture 4" descr="MCj030429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688107"/>
            <a:ext cx="2266103" cy="1076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332656"/>
            <a:ext cx="8255000" cy="720000"/>
            <a:chOff x="0" y="404601"/>
            <a:chExt cx="9715500" cy="695916"/>
          </a:xfrm>
        </p:grpSpPr>
        <p:sp>
          <p:nvSpPr>
            <p:cNvPr id="6" name="Rectangle 5"/>
            <p:cNvSpPr/>
            <p:nvPr/>
          </p:nvSpPr>
          <p:spPr>
            <a:xfrm>
              <a:off x="0" y="404602"/>
              <a:ext cx="695915" cy="695915"/>
            </a:xfrm>
            <a:prstGeom prst="rect">
              <a:avLst/>
            </a:prstGeom>
            <a:solidFill>
              <a:srgbClr val="211D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95915" y="404601"/>
              <a:ext cx="9019585" cy="695915"/>
            </a:xfrm>
            <a:prstGeom prst="rect">
              <a:avLst/>
            </a:prstGeom>
            <a:solidFill>
              <a:srgbClr val="211D7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n-US" sz="2600" dirty="0" smtClean="0">
                  <a:solidFill>
                    <a:schemeClr val="bg1"/>
                  </a:solidFill>
                </a:rPr>
                <a:t>Ways for parents to encourage excellent attendance</a:t>
              </a:r>
              <a:endParaRPr lang="en-US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8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00"/>
    </mc:Choice>
    <mc:Fallback xmlns="">
      <p:transition spd="slow" advTm="16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15370</TotalTime>
  <Words>558</Words>
  <Application>Microsoft Office PowerPoint</Application>
  <PresentationFormat>On-screen Show (4:3)</PresentationFormat>
  <Paragraphs>88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Tahoma</vt:lpstr>
      <vt:lpstr>Times</vt:lpstr>
      <vt:lpstr>Times New Roman</vt:lpstr>
      <vt:lpstr>Wingdings</vt:lpstr>
      <vt:lpstr>Office Theme</vt:lpstr>
      <vt:lpstr>PowerPoint Presentation</vt:lpstr>
      <vt:lpstr>PowerPoint Presentation</vt:lpstr>
      <vt:lpstr>   This is Simon. He is in Year 4 and has 90% attendance.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Every Lesson Counts….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5th January 2016</dc:title>
  <dc:creator>JoBarr</dc:creator>
  <cp:lastModifiedBy>Poppy Davey-Presland</cp:lastModifiedBy>
  <cp:revision>175</cp:revision>
  <cp:lastPrinted>2017-09-07T12:29:23Z</cp:lastPrinted>
  <dcterms:created xsi:type="dcterms:W3CDTF">2016-10-03T20:09:43Z</dcterms:created>
  <dcterms:modified xsi:type="dcterms:W3CDTF">2018-10-30T15:08:13Z</dcterms:modified>
</cp:coreProperties>
</file>